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256" r:id="rId2"/>
    <p:sldId id="274" r:id="rId3"/>
    <p:sldId id="261" r:id="rId4"/>
    <p:sldId id="300" r:id="rId5"/>
    <p:sldId id="287" r:id="rId6"/>
    <p:sldId id="299" r:id="rId7"/>
    <p:sldId id="286" r:id="rId8"/>
    <p:sldId id="288" r:id="rId9"/>
    <p:sldId id="289" r:id="rId10"/>
    <p:sldId id="290" r:id="rId11"/>
    <p:sldId id="298" r:id="rId12"/>
    <p:sldId id="283" r:id="rId13"/>
    <p:sldId id="276" r:id="rId14"/>
    <p:sldId id="277" r:id="rId15"/>
    <p:sldId id="278" r:id="rId16"/>
    <p:sldId id="279" r:id="rId17"/>
    <p:sldId id="280" r:id="rId18"/>
    <p:sldId id="281" r:id="rId19"/>
    <p:sldId id="282" r:id="rId20"/>
    <p:sldId id="262" r:id="rId21"/>
    <p:sldId id="264" r:id="rId22"/>
    <p:sldId id="267" r:id="rId23"/>
    <p:sldId id="268" r:id="rId24"/>
    <p:sldId id="269" r:id="rId25"/>
    <p:sldId id="270" r:id="rId26"/>
    <p:sldId id="272" r:id="rId27"/>
    <p:sldId id="266" r:id="rId28"/>
    <p:sldId id="284" r:id="rId29"/>
    <p:sldId id="294" r:id="rId30"/>
    <p:sldId id="29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77516" autoAdjust="0"/>
  </p:normalViewPr>
  <p:slideViewPr>
    <p:cSldViewPr snapToGrid="0">
      <p:cViewPr varScale="1">
        <p:scale>
          <a:sx n="67" d="100"/>
          <a:sy n="67" d="100"/>
        </p:scale>
        <p:origin x="128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AADB6F-56E2-4277-9B08-8B3A4007D467}" type="datetimeFigureOut">
              <a:rPr lang="en-US" smtClean="0"/>
              <a:t>1/11/2018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8FB670-1AFF-4E42-9600-710B07F4FC8D}" type="slidenum">
              <a:rPr lang="en-US" smtClean="0"/>
              <a:t>‹#›</a:t>
            </a:fld>
            <a:endParaRPr lang="en-US"/>
          </a:p>
        </p:txBody>
      </p:sp>
    </p:spTree>
    <p:extLst>
      <p:ext uri="{BB962C8B-B14F-4D97-AF65-F5344CB8AC3E}">
        <p14:creationId xmlns:p14="http://schemas.microsoft.com/office/powerpoint/2010/main" val="958778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One way of building internal passion for brands is through the creation of stories. </a:t>
            </a:r>
            <a:r>
              <a:rPr lang="en-US" sz="1200" dirty="0"/>
              <a:t>The Story teller sets the vision, values and agenda  of an entire generation that is to come</a:t>
            </a:r>
          </a:p>
          <a:p>
            <a:endParaRPr lang="en-US" sz="1200" dirty="0"/>
          </a:p>
        </p:txBody>
      </p:sp>
      <p:sp>
        <p:nvSpPr>
          <p:cNvPr id="4" name="Slide Number Placeholder 3"/>
          <p:cNvSpPr>
            <a:spLocks noGrp="1"/>
          </p:cNvSpPr>
          <p:nvPr>
            <p:ph type="sldNum" sz="quarter" idx="10"/>
          </p:nvPr>
        </p:nvSpPr>
        <p:spPr/>
        <p:txBody>
          <a:bodyPr/>
          <a:lstStyle/>
          <a:p>
            <a:fld id="{498FB670-1AFF-4E42-9600-710B07F4FC8D}" type="slidenum">
              <a:rPr lang="en-US" smtClean="0"/>
              <a:t>2</a:t>
            </a:fld>
            <a:endParaRPr lang="en-US"/>
          </a:p>
        </p:txBody>
      </p:sp>
    </p:spTree>
    <p:extLst>
      <p:ext uri="{BB962C8B-B14F-4D97-AF65-F5344CB8AC3E}">
        <p14:creationId xmlns:p14="http://schemas.microsoft.com/office/powerpoint/2010/main" val="463016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8FB670-1AFF-4E42-9600-710B07F4FC8D}" type="slidenum">
              <a:rPr lang="en-US" smtClean="0"/>
              <a:t>13</a:t>
            </a:fld>
            <a:endParaRPr lang="en-US"/>
          </a:p>
        </p:txBody>
      </p:sp>
    </p:spTree>
    <p:extLst>
      <p:ext uri="{BB962C8B-B14F-4D97-AF65-F5344CB8AC3E}">
        <p14:creationId xmlns:p14="http://schemas.microsoft.com/office/powerpoint/2010/main" val="3999285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8FB670-1AFF-4E42-9600-710B07F4FC8D}" type="slidenum">
              <a:rPr lang="en-US" smtClean="0"/>
              <a:t>14</a:t>
            </a:fld>
            <a:endParaRPr lang="en-US"/>
          </a:p>
        </p:txBody>
      </p:sp>
    </p:spTree>
    <p:extLst>
      <p:ext uri="{BB962C8B-B14F-4D97-AF65-F5344CB8AC3E}">
        <p14:creationId xmlns:p14="http://schemas.microsoft.com/office/powerpoint/2010/main" val="4089054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8FB670-1AFF-4E42-9600-710B07F4FC8D}" type="slidenum">
              <a:rPr lang="en-US" smtClean="0"/>
              <a:t>15</a:t>
            </a:fld>
            <a:endParaRPr lang="en-US"/>
          </a:p>
        </p:txBody>
      </p:sp>
    </p:spTree>
    <p:extLst>
      <p:ext uri="{BB962C8B-B14F-4D97-AF65-F5344CB8AC3E}">
        <p14:creationId xmlns:p14="http://schemas.microsoft.com/office/powerpoint/2010/main" val="2737351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8FB670-1AFF-4E42-9600-710B07F4FC8D}" type="slidenum">
              <a:rPr lang="en-US" smtClean="0"/>
              <a:t>16</a:t>
            </a:fld>
            <a:endParaRPr lang="en-US"/>
          </a:p>
        </p:txBody>
      </p:sp>
    </p:spTree>
    <p:extLst>
      <p:ext uri="{BB962C8B-B14F-4D97-AF65-F5344CB8AC3E}">
        <p14:creationId xmlns:p14="http://schemas.microsoft.com/office/powerpoint/2010/main" val="3840912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8FB670-1AFF-4E42-9600-710B07F4FC8D}" type="slidenum">
              <a:rPr lang="en-US" smtClean="0"/>
              <a:t>17</a:t>
            </a:fld>
            <a:endParaRPr lang="en-US"/>
          </a:p>
        </p:txBody>
      </p:sp>
    </p:spTree>
    <p:extLst>
      <p:ext uri="{BB962C8B-B14F-4D97-AF65-F5344CB8AC3E}">
        <p14:creationId xmlns:p14="http://schemas.microsoft.com/office/powerpoint/2010/main" val="4155141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8FB670-1AFF-4E42-9600-710B07F4FC8D}" type="slidenum">
              <a:rPr lang="en-US" smtClean="0"/>
              <a:t>18</a:t>
            </a:fld>
            <a:endParaRPr lang="en-US"/>
          </a:p>
        </p:txBody>
      </p:sp>
    </p:spTree>
    <p:extLst>
      <p:ext uri="{BB962C8B-B14F-4D97-AF65-F5344CB8AC3E}">
        <p14:creationId xmlns:p14="http://schemas.microsoft.com/office/powerpoint/2010/main" val="3687855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8FB670-1AFF-4E42-9600-710B07F4FC8D}" type="slidenum">
              <a:rPr lang="en-US" smtClean="0"/>
              <a:t>19</a:t>
            </a:fld>
            <a:endParaRPr lang="en-US"/>
          </a:p>
        </p:txBody>
      </p:sp>
    </p:spTree>
    <p:extLst>
      <p:ext uri="{BB962C8B-B14F-4D97-AF65-F5344CB8AC3E}">
        <p14:creationId xmlns:p14="http://schemas.microsoft.com/office/powerpoint/2010/main" val="3869521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quintessential example of this story type: David and Goliath. The basic narrative: plucky underdogs buck the status quo despite apparently insurmountable odds. Think Erin </a:t>
            </a:r>
            <a:r>
              <a:rPr lang="en-US" sz="1200" b="0" i="0" kern="1200" dirty="0" err="1">
                <a:solidFill>
                  <a:schemeClr val="tx1"/>
                </a:solidFill>
                <a:effectLst/>
                <a:latin typeface="+mn-lt"/>
                <a:ea typeface="+mn-ea"/>
                <a:cs typeface="+mn-cs"/>
              </a:rPr>
              <a:t>Brockovich</a:t>
            </a:r>
            <a:r>
              <a:rPr lang="en-US" sz="1200" b="0" i="0" kern="1200" dirty="0">
                <a:solidFill>
                  <a:schemeClr val="tx1"/>
                </a:solidFill>
                <a:effectLst/>
                <a:latin typeface="+mn-lt"/>
                <a:ea typeface="+mn-ea"/>
                <a:cs typeface="+mn-cs"/>
              </a:rPr>
              <a:t> and every sports movie you’ve ever seen.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brand that does a great job of using this narrative is Apple. Even as it has become a behemoth, its brand purpose of disrupting norms has proved remarkably durable. Its iconic 1984 ad is also a classic example of the “overcoming the monster” narrative. One of Walmart’s most successful ads also works with the Overcoming the Monster narrative.</a:t>
            </a:r>
            <a:endParaRPr lang="en-US" dirty="0"/>
          </a:p>
        </p:txBody>
      </p:sp>
      <p:sp>
        <p:nvSpPr>
          <p:cNvPr id="4" name="Slide Number Placeholder 3"/>
          <p:cNvSpPr>
            <a:spLocks noGrp="1"/>
          </p:cNvSpPr>
          <p:nvPr>
            <p:ph type="sldNum" sz="quarter" idx="10"/>
          </p:nvPr>
        </p:nvSpPr>
        <p:spPr/>
        <p:txBody>
          <a:bodyPr/>
          <a:lstStyle/>
          <a:p>
            <a:fld id="{498FB670-1AFF-4E42-9600-710B07F4FC8D}" type="slidenum">
              <a:rPr lang="en-US" smtClean="0"/>
              <a:t>21</a:t>
            </a:fld>
            <a:endParaRPr lang="en-US"/>
          </a:p>
        </p:txBody>
      </p:sp>
    </p:spTree>
    <p:extLst>
      <p:ext uri="{BB962C8B-B14F-4D97-AF65-F5344CB8AC3E}">
        <p14:creationId xmlns:p14="http://schemas.microsoft.com/office/powerpoint/2010/main" val="3759852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narrative often works best to develop a brand’s reputation as a provider of quality. It also can exploit the vulnerability inherent in the story to make a formidable brand seem open, friendly and approachable. (Think Oprah.)</a:t>
            </a:r>
          </a:p>
          <a:p>
            <a:endParaRPr lang="en-US" dirty="0"/>
          </a:p>
          <a:p>
            <a:r>
              <a:rPr lang="en-US" dirty="0"/>
              <a:t>Johnnie Walker has used this narrative to amplify its brand of resilience and ambition. The Man Who Walked Around the World commercial makes much of Johnnie Walker’s humble origins and marks the exact moment that the brand moved from “</a:t>
            </a:r>
            <a:r>
              <a:rPr lang="en-US" dirty="0" err="1"/>
              <a:t>farmboy</a:t>
            </a:r>
            <a:r>
              <a:rPr lang="en-US" dirty="0"/>
              <a:t> to Edwardian dandy,” complete with top hat.</a:t>
            </a:r>
          </a:p>
        </p:txBody>
      </p:sp>
      <p:sp>
        <p:nvSpPr>
          <p:cNvPr id="4" name="Slide Number Placeholder 3"/>
          <p:cNvSpPr>
            <a:spLocks noGrp="1"/>
          </p:cNvSpPr>
          <p:nvPr>
            <p:ph type="sldNum" sz="quarter" idx="10"/>
          </p:nvPr>
        </p:nvSpPr>
        <p:spPr/>
        <p:txBody>
          <a:bodyPr/>
          <a:lstStyle/>
          <a:p>
            <a:fld id="{498FB670-1AFF-4E42-9600-710B07F4FC8D}" type="slidenum">
              <a:rPr lang="en-US" smtClean="0"/>
              <a:t>22</a:t>
            </a:fld>
            <a:endParaRPr lang="en-US"/>
          </a:p>
        </p:txBody>
      </p:sp>
    </p:spTree>
    <p:extLst>
      <p:ext uri="{BB962C8B-B14F-4D97-AF65-F5344CB8AC3E}">
        <p14:creationId xmlns:p14="http://schemas.microsoft.com/office/powerpoint/2010/main" val="2273714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 narratives abound, with their central metaphor being that the journey is worth more than the destination. Think of The Odyssey, The Lord of the Rings or even The Catcher in the Rye. This can be particularly useful for a young brand that is still developing and is in the process of building the origin story of its brand, or defining its why in the mind of the consumer.</a:t>
            </a:r>
          </a:p>
          <a:p>
            <a:endParaRPr lang="en-US" dirty="0"/>
          </a:p>
          <a:p>
            <a:r>
              <a:rPr lang="en-US" dirty="0"/>
              <a:t>TOMS, the shoe manufacturer that gives a pair of shoes to a needy child for every pair of its shoes purchased, emphasizes the quest narrative through its advertising. Its commercials underline the ‘why’ of the company – and actually say very little about the product.</a:t>
            </a:r>
          </a:p>
        </p:txBody>
      </p:sp>
      <p:sp>
        <p:nvSpPr>
          <p:cNvPr id="4" name="Slide Number Placeholder 3"/>
          <p:cNvSpPr>
            <a:spLocks noGrp="1"/>
          </p:cNvSpPr>
          <p:nvPr>
            <p:ph type="sldNum" sz="quarter" idx="10"/>
          </p:nvPr>
        </p:nvSpPr>
        <p:spPr/>
        <p:txBody>
          <a:bodyPr/>
          <a:lstStyle/>
          <a:p>
            <a:fld id="{498FB670-1AFF-4E42-9600-710B07F4FC8D}" type="slidenum">
              <a:rPr lang="en-US" smtClean="0"/>
              <a:t>23</a:t>
            </a:fld>
            <a:endParaRPr lang="en-US"/>
          </a:p>
        </p:txBody>
      </p:sp>
    </p:spTree>
    <p:extLst>
      <p:ext uri="{BB962C8B-B14F-4D97-AF65-F5344CB8AC3E}">
        <p14:creationId xmlns:p14="http://schemas.microsoft.com/office/powerpoint/2010/main" val="1797771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1 Telling and sharing stories is fundamental human activity (even when talking to ourselves)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2 Thousands of years ago, history was recorded through narrative cave paintings and Egyptian hieroglyphics.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3 Today, books, movies, art, web sites and social media  created a new narrative landscape that is evolving more rapidly than ever.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98FB670-1AFF-4E42-9600-710B07F4FC8D}" type="slidenum">
              <a:rPr lang="en-US" smtClean="0"/>
              <a:t>3</a:t>
            </a:fld>
            <a:endParaRPr lang="en-US"/>
          </a:p>
        </p:txBody>
      </p:sp>
    </p:spTree>
    <p:extLst>
      <p:ext uri="{BB962C8B-B14F-4D97-AF65-F5344CB8AC3E}">
        <p14:creationId xmlns:p14="http://schemas.microsoft.com/office/powerpoint/2010/main" val="3806554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Voyage and Return is a close cousin of The Quest, but they are differentiated by “the return.” A notable business example is Howard Schulz’s return to the helm of Starbucks after a time spent away. When brands are returning to prior ways of doing business, they are participating in a Voyage and Return narrative. This can be useful for rebranding purposes, or working to restore a brand in crisis.</a:t>
            </a:r>
          </a:p>
        </p:txBody>
      </p:sp>
      <p:sp>
        <p:nvSpPr>
          <p:cNvPr id="4" name="Slide Number Placeholder 3"/>
          <p:cNvSpPr>
            <a:spLocks noGrp="1"/>
          </p:cNvSpPr>
          <p:nvPr>
            <p:ph type="sldNum" sz="quarter" idx="10"/>
          </p:nvPr>
        </p:nvSpPr>
        <p:spPr/>
        <p:txBody>
          <a:bodyPr/>
          <a:lstStyle/>
          <a:p>
            <a:fld id="{498FB670-1AFF-4E42-9600-710B07F4FC8D}" type="slidenum">
              <a:rPr lang="en-US" smtClean="0"/>
              <a:t>24</a:t>
            </a:fld>
            <a:endParaRPr lang="en-US"/>
          </a:p>
        </p:txBody>
      </p:sp>
    </p:spTree>
    <p:extLst>
      <p:ext uri="{BB962C8B-B14F-4D97-AF65-F5344CB8AC3E}">
        <p14:creationId xmlns:p14="http://schemas.microsoft.com/office/powerpoint/2010/main" val="2921485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brands effectively use </a:t>
            </a:r>
            <a:r>
              <a:rPr lang="en-US" dirty="0" err="1"/>
              <a:t>humour</a:t>
            </a:r>
            <a:r>
              <a:rPr lang="en-US" dirty="0"/>
              <a:t> to entertain and engage their customers. Classic example: The Man Your Man Could Smell Like. (Well played, Old Spice.)</a:t>
            </a:r>
          </a:p>
        </p:txBody>
      </p:sp>
      <p:sp>
        <p:nvSpPr>
          <p:cNvPr id="4" name="Slide Number Placeholder 3"/>
          <p:cNvSpPr>
            <a:spLocks noGrp="1"/>
          </p:cNvSpPr>
          <p:nvPr>
            <p:ph type="sldNum" sz="quarter" idx="10"/>
          </p:nvPr>
        </p:nvSpPr>
        <p:spPr/>
        <p:txBody>
          <a:bodyPr/>
          <a:lstStyle/>
          <a:p>
            <a:fld id="{498FB670-1AFF-4E42-9600-710B07F4FC8D}" type="slidenum">
              <a:rPr lang="en-US" smtClean="0"/>
              <a:t>25</a:t>
            </a:fld>
            <a:endParaRPr lang="en-US"/>
          </a:p>
        </p:txBody>
      </p:sp>
    </p:spTree>
    <p:extLst>
      <p:ext uri="{BB962C8B-B14F-4D97-AF65-F5344CB8AC3E}">
        <p14:creationId xmlns:p14="http://schemas.microsoft.com/office/powerpoint/2010/main" val="3510338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Tragedy is mostly off-brand. However, emotional connection is always valuable, and for some organizations, their major function. Many NGOs and charities use tragic stories to help engage deeply with those who may volunteer or donate to their cause.</a:t>
            </a:r>
          </a:p>
          <a:p>
            <a:endParaRPr lang="en-US" dirty="0"/>
          </a:p>
          <a:p>
            <a:r>
              <a:rPr lang="en-US" dirty="0"/>
              <a:t>This ad is part of the Iraqi government's anti-terror campaign.</a:t>
            </a:r>
          </a:p>
        </p:txBody>
      </p:sp>
      <p:sp>
        <p:nvSpPr>
          <p:cNvPr id="4" name="Slide Number Placeholder 3"/>
          <p:cNvSpPr>
            <a:spLocks noGrp="1"/>
          </p:cNvSpPr>
          <p:nvPr>
            <p:ph type="sldNum" sz="quarter" idx="10"/>
          </p:nvPr>
        </p:nvSpPr>
        <p:spPr/>
        <p:txBody>
          <a:bodyPr/>
          <a:lstStyle/>
          <a:p>
            <a:fld id="{498FB670-1AFF-4E42-9600-710B07F4FC8D}" type="slidenum">
              <a:rPr lang="en-US" smtClean="0"/>
              <a:t>26</a:t>
            </a:fld>
            <a:endParaRPr lang="en-US"/>
          </a:p>
        </p:txBody>
      </p:sp>
    </p:spTree>
    <p:extLst>
      <p:ext uri="{BB962C8B-B14F-4D97-AF65-F5344CB8AC3E}">
        <p14:creationId xmlns:p14="http://schemas.microsoft.com/office/powerpoint/2010/main" val="275403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always go wrong. The Rebirth narrative is one of the most inspiring, combining vulnerability and success into one powerful package. Chrysler effectively used a Rebirth narrative after the 2008 financial crisis to rehabilitate its brand and image. </a:t>
            </a:r>
          </a:p>
          <a:p>
            <a:endParaRPr lang="en-US" dirty="0"/>
          </a:p>
          <a:p>
            <a:r>
              <a:rPr lang="en-US" dirty="0"/>
              <a:t>The 2012 Super Bowl ad Halftime in America was an inspirational, highly patriotic pitch to the rebirth of American industry and manufacturing. (Plus it had Clint Eastwood. They had their bases covered.)</a:t>
            </a:r>
          </a:p>
        </p:txBody>
      </p:sp>
      <p:sp>
        <p:nvSpPr>
          <p:cNvPr id="4" name="Slide Number Placeholder 3"/>
          <p:cNvSpPr>
            <a:spLocks noGrp="1"/>
          </p:cNvSpPr>
          <p:nvPr>
            <p:ph type="sldNum" sz="quarter" idx="10"/>
          </p:nvPr>
        </p:nvSpPr>
        <p:spPr/>
        <p:txBody>
          <a:bodyPr/>
          <a:lstStyle/>
          <a:p>
            <a:fld id="{498FB670-1AFF-4E42-9600-710B07F4FC8D}" type="slidenum">
              <a:rPr lang="en-US" smtClean="0"/>
              <a:t>27</a:t>
            </a:fld>
            <a:endParaRPr lang="en-US"/>
          </a:p>
        </p:txBody>
      </p:sp>
    </p:spTree>
    <p:extLst>
      <p:ext uri="{BB962C8B-B14F-4D97-AF65-F5344CB8AC3E}">
        <p14:creationId xmlns:p14="http://schemas.microsoft.com/office/powerpoint/2010/main" val="1851799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Telling and sharing stories: THE fundamental human activity (even when talking to ourselves)</a:t>
            </a:r>
          </a:p>
          <a:p>
            <a:r>
              <a:rPr lang="en-US" b="1" dirty="0"/>
              <a:t>Storytelling is so much more than telling stories in marketing and communications for businesses. As I explained </a:t>
            </a:r>
          </a:p>
          <a:p>
            <a:endParaRPr lang="en-US" dirty="0"/>
          </a:p>
        </p:txBody>
      </p:sp>
      <p:sp>
        <p:nvSpPr>
          <p:cNvPr id="4" name="Slide Number Placeholder 3"/>
          <p:cNvSpPr>
            <a:spLocks noGrp="1"/>
          </p:cNvSpPr>
          <p:nvPr>
            <p:ph type="sldNum" sz="quarter" idx="10"/>
          </p:nvPr>
        </p:nvSpPr>
        <p:spPr/>
        <p:txBody>
          <a:bodyPr/>
          <a:lstStyle/>
          <a:p>
            <a:fld id="{498FB670-1AFF-4E42-9600-710B07F4FC8D}" type="slidenum">
              <a:rPr lang="en-US" smtClean="0"/>
              <a:t>28</a:t>
            </a:fld>
            <a:endParaRPr lang="en-US"/>
          </a:p>
        </p:txBody>
      </p:sp>
    </p:spTree>
    <p:extLst>
      <p:ext uri="{BB962C8B-B14F-4D97-AF65-F5344CB8AC3E}">
        <p14:creationId xmlns:p14="http://schemas.microsoft.com/office/powerpoint/2010/main" val="2748381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In 20</a:t>
            </a:r>
            <a:r>
              <a:rPr lang="en-US" b="1" baseline="30000" dirty="0"/>
              <a:t>th</a:t>
            </a:r>
            <a:r>
              <a:rPr lang="en-US" b="1" dirty="0"/>
              <a:t> century the communicating is one-way messages to a mass audience. </a:t>
            </a:r>
          </a:p>
          <a:p>
            <a:r>
              <a:rPr lang="en-US" b="1" dirty="0"/>
              <a:t>2. By mass-marketing same product distributed in  the same way to all buyers.</a:t>
            </a:r>
          </a:p>
          <a:p>
            <a:r>
              <a:rPr lang="en-US" b="1" dirty="0"/>
              <a:t>3. Sellers could reach the largest potential market at the lowest cost.</a:t>
            </a:r>
          </a:p>
          <a:p>
            <a:r>
              <a:rPr lang="en-US" b="1" dirty="0"/>
              <a:t>4. Sellers could interrupt whomever they wanted with any message they cared to transmit. </a:t>
            </a:r>
          </a:p>
          <a:p>
            <a:r>
              <a:rPr lang="en-US" b="1" dirty="0"/>
              <a:t>5. Buyers were forced to watch it because there were only three television channels. </a:t>
            </a:r>
          </a:p>
          <a:p>
            <a:r>
              <a:rPr lang="en-US" b="1" dirty="0"/>
              <a:t>6. There was no easy way for buyers to talk back for or against the product.</a:t>
            </a:r>
          </a:p>
        </p:txBody>
      </p:sp>
      <p:sp>
        <p:nvSpPr>
          <p:cNvPr id="4" name="Slide Number Placeholder 3"/>
          <p:cNvSpPr>
            <a:spLocks noGrp="1"/>
          </p:cNvSpPr>
          <p:nvPr>
            <p:ph type="sldNum" sz="quarter" idx="10"/>
          </p:nvPr>
        </p:nvSpPr>
        <p:spPr/>
        <p:txBody>
          <a:bodyPr/>
          <a:lstStyle/>
          <a:p>
            <a:fld id="{498FB670-1AFF-4E42-9600-710B07F4FC8D}" type="slidenum">
              <a:rPr lang="en-US" smtClean="0"/>
              <a:t>5</a:t>
            </a:fld>
            <a:endParaRPr lang="en-US"/>
          </a:p>
        </p:txBody>
      </p:sp>
    </p:spTree>
    <p:extLst>
      <p:ext uri="{BB962C8B-B14F-4D97-AF65-F5344CB8AC3E}">
        <p14:creationId xmlns:p14="http://schemas.microsoft.com/office/powerpoint/2010/main" val="1116236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Buyers can access to any reliable information </a:t>
            </a:r>
            <a:endParaRPr lang="en-US" dirty="0"/>
          </a:p>
          <a:p>
            <a:r>
              <a:rPr lang="en-US" dirty="0"/>
              <a:t>As a result, unless customers are receiving a continuously added value from the firm, they can—and will—go elsewhere. </a:t>
            </a:r>
          </a:p>
          <a:p>
            <a:r>
              <a:rPr lang="en-US" sz="1200" b="0" i="0" u="none" strike="noStrike" kern="1200" baseline="0" dirty="0">
                <a:solidFill>
                  <a:schemeClr val="tx1"/>
                </a:solidFill>
                <a:latin typeface="+mn-lt"/>
                <a:ea typeface="+mn-ea"/>
                <a:cs typeface="+mn-cs"/>
              </a:rPr>
              <a:t>This in itself is a game changer: the firm’s goal shifts from merely satisfying customers to the more complex goal of delighting them.</a:t>
            </a:r>
            <a:endParaRPr lang="en-US" dirty="0"/>
          </a:p>
        </p:txBody>
      </p:sp>
      <p:sp>
        <p:nvSpPr>
          <p:cNvPr id="4" name="Slide Number Placeholder 3"/>
          <p:cNvSpPr>
            <a:spLocks noGrp="1"/>
          </p:cNvSpPr>
          <p:nvPr>
            <p:ph type="sldNum" sz="quarter" idx="10"/>
          </p:nvPr>
        </p:nvSpPr>
        <p:spPr/>
        <p:txBody>
          <a:bodyPr/>
          <a:lstStyle/>
          <a:p>
            <a:fld id="{498FB670-1AFF-4E42-9600-710B07F4FC8D}" type="slidenum">
              <a:rPr lang="en-US" smtClean="0"/>
              <a:t>7</a:t>
            </a:fld>
            <a:endParaRPr lang="en-US"/>
          </a:p>
        </p:txBody>
      </p:sp>
    </p:spTree>
    <p:extLst>
      <p:ext uri="{BB962C8B-B14F-4D97-AF65-F5344CB8AC3E}">
        <p14:creationId xmlns:p14="http://schemas.microsoft.com/office/powerpoint/2010/main" val="1093248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 few channels have exploded into multiple channels of television, the Web, and cell Phones Reaching a large audience becomes very expensive unless that</a:t>
            </a:r>
          </a:p>
          <a:p>
            <a:r>
              <a:rPr lang="en-US" sz="1200" b="0" i="0" u="none" strike="noStrike" kern="1200" baseline="0" dirty="0">
                <a:solidFill>
                  <a:schemeClr val="tx1"/>
                </a:solidFill>
                <a:latin typeface="+mn-lt"/>
                <a:ea typeface="+mn-ea"/>
                <a:cs typeface="+mn-cs"/>
              </a:rPr>
              <a:t>audience wants to be reached.</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As a result, mass advertising has diminished cost-effectiveness.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Targeting of advertising to those who are likely to be interested in the advertiser’s products and services becomes a</a:t>
            </a:r>
          </a:p>
          <a:p>
            <a:r>
              <a:rPr lang="en-US" sz="1200" b="0" i="0" u="none" strike="noStrike" kern="1200" baseline="0" dirty="0">
                <a:solidFill>
                  <a:schemeClr val="tx1"/>
                </a:solidFill>
                <a:latin typeface="+mn-lt"/>
                <a:ea typeface="+mn-ea"/>
                <a:cs typeface="+mn-cs"/>
              </a:rPr>
              <a:t>preoccupation</a:t>
            </a:r>
            <a:endParaRPr lang="en-US" dirty="0"/>
          </a:p>
        </p:txBody>
      </p:sp>
      <p:sp>
        <p:nvSpPr>
          <p:cNvPr id="4" name="Slide Number Placeholder 3"/>
          <p:cNvSpPr>
            <a:spLocks noGrp="1"/>
          </p:cNvSpPr>
          <p:nvPr>
            <p:ph type="sldNum" sz="quarter" idx="10"/>
          </p:nvPr>
        </p:nvSpPr>
        <p:spPr/>
        <p:txBody>
          <a:bodyPr/>
          <a:lstStyle/>
          <a:p>
            <a:fld id="{498FB670-1AFF-4E42-9600-710B07F4FC8D}" type="slidenum">
              <a:rPr lang="en-US" smtClean="0"/>
              <a:t>8</a:t>
            </a:fld>
            <a:endParaRPr lang="en-US"/>
          </a:p>
        </p:txBody>
      </p:sp>
    </p:spTree>
    <p:extLst>
      <p:ext uri="{BB962C8B-B14F-4D97-AF65-F5344CB8AC3E}">
        <p14:creationId xmlns:p14="http://schemas.microsoft.com/office/powerpoint/2010/main" val="1469215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Word of mouth has always been seen as important: the accepted maxim was that every unhappy customer</a:t>
            </a:r>
          </a:p>
          <a:p>
            <a:r>
              <a:rPr lang="en-US" sz="1200" b="0" i="0" u="none" strike="noStrike" kern="1200" baseline="0" dirty="0">
                <a:solidFill>
                  <a:schemeClr val="tx1"/>
                </a:solidFill>
                <a:latin typeface="+mn-lt"/>
                <a:ea typeface="+mn-ea"/>
                <a:cs typeface="+mn-cs"/>
              </a:rPr>
              <a:t>told ten friends.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Social media make it wonderfully—and easy for anyone to communicate instantly with anyone else in the world about anything.</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Today the dissatisfied buyer can talk back to millions of interested fellow Buyers.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Employee stories about a firm are publicly available on sites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Buyers can band together and use stories to rapidly form alliances that can work powerfully for/or against an organization</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Ignoring this groundswell of buyer conversations and stories can be risky.</a:t>
            </a: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98FB670-1AFF-4E42-9600-710B07F4FC8D}" type="slidenum">
              <a:rPr lang="en-US" smtClean="0"/>
              <a:t>9</a:t>
            </a:fld>
            <a:endParaRPr lang="en-US"/>
          </a:p>
        </p:txBody>
      </p:sp>
    </p:spTree>
    <p:extLst>
      <p:ext uri="{BB962C8B-B14F-4D97-AF65-F5344CB8AC3E}">
        <p14:creationId xmlns:p14="http://schemas.microsoft.com/office/powerpoint/2010/main" val="2478840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Buyers are no longer can be manipulated with one-way messages sent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Buyers can investigated  the stories that they are being told.</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Now customers are able to exploit the power of the new technology to obtain information, address problems, and tell stories, to get what they want.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twenty-first-century customer is different and more elusive than the customer of fifty years ago.</a:t>
            </a:r>
            <a:endParaRPr lang="en-US" dirty="0"/>
          </a:p>
        </p:txBody>
      </p:sp>
      <p:sp>
        <p:nvSpPr>
          <p:cNvPr id="4" name="Slide Number Placeholder 3"/>
          <p:cNvSpPr>
            <a:spLocks noGrp="1"/>
          </p:cNvSpPr>
          <p:nvPr>
            <p:ph type="sldNum" sz="quarter" idx="10"/>
          </p:nvPr>
        </p:nvSpPr>
        <p:spPr/>
        <p:txBody>
          <a:bodyPr/>
          <a:lstStyle/>
          <a:p>
            <a:fld id="{498FB670-1AFF-4E42-9600-710B07F4FC8D}" type="slidenum">
              <a:rPr lang="en-US" smtClean="0"/>
              <a:t>10</a:t>
            </a:fld>
            <a:endParaRPr lang="en-US"/>
          </a:p>
        </p:txBody>
      </p:sp>
    </p:spTree>
    <p:extLst>
      <p:ext uri="{BB962C8B-B14F-4D97-AF65-F5344CB8AC3E}">
        <p14:creationId xmlns:p14="http://schemas.microsoft.com/office/powerpoint/2010/main" val="2172115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“Since when has the world of computer software design been about what people want? This is a simple question of evolution. The day is quickly coming when every knee will bow down to a silicon fist, and you will all beg your binary gods for mercy.”</a:t>
            </a:r>
          </a:p>
          <a:p>
            <a:pPr marL="0" indent="0">
              <a:buNone/>
            </a:pPr>
            <a:r>
              <a:rPr lang="en-US" sz="1200" dirty="0"/>
              <a:t>―Bill Gates</a:t>
            </a:r>
          </a:p>
          <a:p>
            <a:endParaRPr lang="en-US" dirty="0"/>
          </a:p>
        </p:txBody>
      </p:sp>
      <p:sp>
        <p:nvSpPr>
          <p:cNvPr id="4" name="Slide Number Placeholder 3"/>
          <p:cNvSpPr>
            <a:spLocks noGrp="1"/>
          </p:cNvSpPr>
          <p:nvPr>
            <p:ph type="sldNum" sz="quarter" idx="10"/>
          </p:nvPr>
        </p:nvSpPr>
        <p:spPr/>
        <p:txBody>
          <a:bodyPr/>
          <a:lstStyle/>
          <a:p>
            <a:fld id="{498FB670-1AFF-4E42-9600-710B07F4FC8D}" type="slidenum">
              <a:rPr lang="en-US" smtClean="0"/>
              <a:t>11</a:t>
            </a:fld>
            <a:endParaRPr lang="en-US"/>
          </a:p>
        </p:txBody>
      </p:sp>
    </p:spTree>
    <p:extLst>
      <p:ext uri="{BB962C8B-B14F-4D97-AF65-F5344CB8AC3E}">
        <p14:creationId xmlns:p14="http://schemas.microsoft.com/office/powerpoint/2010/main" val="831709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We highly recommended theses two topics to be considered:</a:t>
            </a:r>
          </a:p>
          <a:p>
            <a:r>
              <a:rPr lang="en-US" dirty="0"/>
              <a:t>Storytelling of course is an ancient art (and part science) which is tackled in so many domains, from the study of ancient cultures to movie making, fiction writing and branding. Yet, it has never been ‘hotter’ than today. The principles and success factors are closely related with word of mouth marketing, social sharing, social media marketing in general, brand perception and the very essence of content marketing.</a:t>
            </a:r>
          </a:p>
        </p:txBody>
      </p:sp>
      <p:sp>
        <p:nvSpPr>
          <p:cNvPr id="4" name="Slide Number Placeholder 3"/>
          <p:cNvSpPr>
            <a:spLocks noGrp="1"/>
          </p:cNvSpPr>
          <p:nvPr>
            <p:ph type="sldNum" sz="quarter" idx="10"/>
          </p:nvPr>
        </p:nvSpPr>
        <p:spPr/>
        <p:txBody>
          <a:bodyPr/>
          <a:lstStyle/>
          <a:p>
            <a:fld id="{498FB670-1AFF-4E42-9600-710B07F4FC8D}" type="slidenum">
              <a:rPr lang="en-US" smtClean="0"/>
              <a:t>12</a:t>
            </a:fld>
            <a:endParaRPr lang="en-US"/>
          </a:p>
        </p:txBody>
      </p:sp>
    </p:spTree>
    <p:extLst>
      <p:ext uri="{BB962C8B-B14F-4D97-AF65-F5344CB8AC3E}">
        <p14:creationId xmlns:p14="http://schemas.microsoft.com/office/powerpoint/2010/main" val="14671454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1/11/2018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1/11/2018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image" Target="../media/image10.jpeg"/><Relationship Id="rId4" Type="http://schemas.openxmlformats.org/officeDocument/2006/relationships/image" Target="../media/image2.pn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 name="Picture 2" descr="http://steve-lovelace.com/wordpress/wp-content/uploads/2012/07/plato-and-aristotle.png">
            <a:extLst>
              <a:ext uri="{FF2B5EF4-FFF2-40B4-BE49-F238E27FC236}">
                <a16:creationId xmlns:a16="http://schemas.microsoft.com/office/drawing/2014/main" id="{EC66E922-B2C2-4B94-BBA8-3982877EB6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092" b="59603"/>
          <a:stretch/>
        </p:blipFill>
        <p:spPr bwMode="auto">
          <a:xfrm>
            <a:off x="-3176" y="10"/>
            <a:ext cx="12192000" cy="685799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1704883-D088-4683-A1FD-AEE53B33613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A9C04EC1-26B9-40BD-84A6-B2C0A913D0F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9BAB74E2-5A82-47FD-BBB4-BFD47779FF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C4FFB60-A034-4994-8F55-E38D4F31C87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5E3BD1-A3C9-4DAD-A4EB-3412E59BE43A}"/>
              </a:ext>
            </a:extLst>
          </p:cNvPr>
          <p:cNvSpPr>
            <a:spLocks noGrp="1"/>
          </p:cNvSpPr>
          <p:nvPr>
            <p:ph type="ctrTitle"/>
          </p:nvPr>
        </p:nvSpPr>
        <p:spPr>
          <a:xfrm>
            <a:off x="680322" y="4402667"/>
            <a:ext cx="8133478" cy="940240"/>
          </a:xfrm>
        </p:spPr>
        <p:txBody>
          <a:bodyPr>
            <a:normAutofit/>
          </a:bodyPr>
          <a:lstStyle/>
          <a:p>
            <a:r>
              <a:rPr lang="en-US" sz="3400"/>
              <a:t>USE NARRATIVE TO BUILD YOUR BRAND</a:t>
            </a:r>
          </a:p>
        </p:txBody>
      </p:sp>
      <p:sp>
        <p:nvSpPr>
          <p:cNvPr id="3" name="Subtitle 2">
            <a:extLst>
              <a:ext uri="{FF2B5EF4-FFF2-40B4-BE49-F238E27FC236}">
                <a16:creationId xmlns:a16="http://schemas.microsoft.com/office/drawing/2014/main" id="{724097B6-4166-4676-85B1-4E07AAF06396}"/>
              </a:ext>
            </a:extLst>
          </p:cNvPr>
          <p:cNvSpPr>
            <a:spLocks noGrp="1"/>
          </p:cNvSpPr>
          <p:nvPr>
            <p:ph type="subTitle" idx="1"/>
          </p:nvPr>
        </p:nvSpPr>
        <p:spPr>
          <a:xfrm>
            <a:off x="680322" y="5342302"/>
            <a:ext cx="8133478" cy="406566"/>
          </a:xfrm>
        </p:spPr>
        <p:txBody>
          <a:bodyPr>
            <a:normAutofit/>
          </a:bodyPr>
          <a:lstStyle/>
          <a:p>
            <a:r>
              <a:rPr lang="en-US" sz="1800"/>
              <a:t>Heider Jeffer</a:t>
            </a:r>
          </a:p>
        </p:txBody>
      </p:sp>
    </p:spTree>
    <p:extLst>
      <p:ext uri="{BB962C8B-B14F-4D97-AF65-F5344CB8AC3E}">
        <p14:creationId xmlns:p14="http://schemas.microsoft.com/office/powerpoint/2010/main" val="1473012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F59B1-5E86-4B66-B931-409ACF752410}"/>
              </a:ext>
            </a:extLst>
          </p:cNvPr>
          <p:cNvSpPr>
            <a:spLocks noGrp="1"/>
          </p:cNvSpPr>
          <p:nvPr>
            <p:ph type="title"/>
          </p:nvPr>
        </p:nvSpPr>
        <p:spPr/>
        <p:txBody>
          <a:bodyPr/>
          <a:lstStyle/>
          <a:p>
            <a:r>
              <a:rPr lang="en-US" dirty="0"/>
              <a:t>Why the Model Changed?</a:t>
            </a:r>
          </a:p>
        </p:txBody>
      </p:sp>
      <p:sp>
        <p:nvSpPr>
          <p:cNvPr id="3" name="Content Placeholder 2">
            <a:extLst>
              <a:ext uri="{FF2B5EF4-FFF2-40B4-BE49-F238E27FC236}">
                <a16:creationId xmlns:a16="http://schemas.microsoft.com/office/drawing/2014/main" id="{6BD06EBA-8315-4886-9696-9FEE39705B49}"/>
              </a:ext>
            </a:extLst>
          </p:cNvPr>
          <p:cNvSpPr>
            <a:spLocks noGrp="1"/>
          </p:cNvSpPr>
          <p:nvPr>
            <p:ph idx="1"/>
          </p:nvPr>
        </p:nvSpPr>
        <p:spPr>
          <a:xfrm>
            <a:off x="680320" y="2384999"/>
            <a:ext cx="9613861" cy="3599316"/>
          </a:xfrm>
        </p:spPr>
        <p:txBody>
          <a:bodyPr/>
          <a:lstStyle/>
          <a:p>
            <a:r>
              <a:rPr lang="en-US" sz="900" dirty="0"/>
              <a:t>First Change: is the shift in the balance of power in the marketplace from sellers to buyers.</a:t>
            </a:r>
          </a:p>
          <a:p>
            <a:r>
              <a:rPr lang="en-US" sz="900" dirty="0"/>
              <a:t>Second Change: is the fragmentation of media.</a:t>
            </a:r>
          </a:p>
          <a:p>
            <a:r>
              <a:rPr lang="en-US" sz="900" dirty="0"/>
              <a:t>Third Change: is technological</a:t>
            </a:r>
          </a:p>
          <a:p>
            <a:r>
              <a:rPr lang="en-US" sz="3000" b="1" dirty="0"/>
              <a:t>Fourth Change: The Social</a:t>
            </a:r>
          </a:p>
        </p:txBody>
      </p:sp>
    </p:spTree>
    <p:extLst>
      <p:ext uri="{BB962C8B-B14F-4D97-AF65-F5344CB8AC3E}">
        <p14:creationId xmlns:p14="http://schemas.microsoft.com/office/powerpoint/2010/main" val="570038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0" name="Picture 79">
            <a:extLst>
              <a:ext uri="{FF2B5EF4-FFF2-40B4-BE49-F238E27FC236}">
                <a16:creationId xmlns:a16="http://schemas.microsoft.com/office/drawing/2014/main" id="{01CFC1BB-C5B3-4479-9752-C53221627F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2" name="Picture 81">
            <a:extLst>
              <a:ext uri="{FF2B5EF4-FFF2-40B4-BE49-F238E27FC236}">
                <a16:creationId xmlns:a16="http://schemas.microsoft.com/office/drawing/2014/main" id="{5B5FB5AC-39B2-4094-B486-0FCD501D504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4" name="Picture 83">
            <a:extLst>
              <a:ext uri="{FF2B5EF4-FFF2-40B4-BE49-F238E27FC236}">
                <a16:creationId xmlns:a16="http://schemas.microsoft.com/office/drawing/2014/main" id="{7150CFE4-97B0-48C6-ACD6-9399CBA1190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86" name="Rectangle 85">
            <a:extLst>
              <a:ext uri="{FF2B5EF4-FFF2-40B4-BE49-F238E27FC236}">
                <a16:creationId xmlns:a16="http://schemas.microsoft.com/office/drawing/2014/main" id="{A3C6F7F0-46EA-4F8E-A112-1B517C2B5A0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 name="Rectangle 87">
            <a:extLst>
              <a:ext uri="{FF2B5EF4-FFF2-40B4-BE49-F238E27FC236}">
                <a16:creationId xmlns:a16="http://schemas.microsoft.com/office/drawing/2014/main" id="{1691A3CC-CDA1-4C3B-9150-FCFB5373D82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descr="http://im.rediff.com/money/2017/jan/25gates.jpg">
            <a:extLst>
              <a:ext uri="{FF2B5EF4-FFF2-40B4-BE49-F238E27FC236}">
                <a16:creationId xmlns:a16="http://schemas.microsoft.com/office/drawing/2014/main" id="{FA9426C3-5F38-4483-AB4B-4287DE4F3DB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516" t="18463" r="1" b="8957"/>
          <a:stretch/>
        </p:blipFill>
        <p:spPr bwMode="auto">
          <a:xfrm>
            <a:off x="-3176" y="10"/>
            <a:ext cx="12192000" cy="6857991"/>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a:extLst>
              <a:ext uri="{FF2B5EF4-FFF2-40B4-BE49-F238E27FC236}">
                <a16:creationId xmlns:a16="http://schemas.microsoft.com/office/drawing/2014/main" id="{41704883-D088-4683-A1FD-AEE53B33613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A9C04EC1-26B9-40BD-84A6-B2C0A913D0F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4" name="Rectangle 93">
            <a:extLst>
              <a:ext uri="{FF2B5EF4-FFF2-40B4-BE49-F238E27FC236}">
                <a16:creationId xmlns:a16="http://schemas.microsoft.com/office/drawing/2014/main" id="{9BAB74E2-5A82-47FD-BBB4-BFD47779FF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C4FFB60-A034-4994-8F55-E38D4F31C87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9534FD-AFA4-484A-B8B2-8CFA4EC72CED}"/>
              </a:ext>
            </a:extLst>
          </p:cNvPr>
          <p:cNvSpPr>
            <a:spLocks noGrp="1"/>
          </p:cNvSpPr>
          <p:nvPr>
            <p:ph type="title"/>
          </p:nvPr>
        </p:nvSpPr>
        <p:spPr>
          <a:xfrm>
            <a:off x="680322" y="4402667"/>
            <a:ext cx="8133478" cy="940240"/>
          </a:xfrm>
        </p:spPr>
        <p:txBody>
          <a:bodyPr vert="horz" lIns="91440" tIns="45720" rIns="91440" bIns="45720" rtlCol="0" anchor="b">
            <a:normAutofit/>
          </a:bodyPr>
          <a:lstStyle/>
          <a:p>
            <a:pPr algn="r"/>
            <a:r>
              <a:rPr lang="en-US" sz="2300" dirty="0"/>
              <a:t>Sellers &amp; Buyers of 21</a:t>
            </a:r>
            <a:r>
              <a:rPr lang="en-US" sz="2300" baseline="30000" dirty="0"/>
              <a:t>st</a:t>
            </a:r>
            <a:r>
              <a:rPr lang="en-US" sz="2300" dirty="0"/>
              <a:t> Century </a:t>
            </a:r>
            <a:br>
              <a:rPr lang="en-US" sz="2300" dirty="0"/>
            </a:br>
            <a:r>
              <a:rPr lang="en-US" sz="2300" dirty="0"/>
              <a:t>Powerful Advice from Bell Gates </a:t>
            </a:r>
          </a:p>
        </p:txBody>
      </p:sp>
    </p:spTree>
    <p:extLst>
      <p:ext uri="{BB962C8B-B14F-4D97-AF65-F5344CB8AC3E}">
        <p14:creationId xmlns:p14="http://schemas.microsoft.com/office/powerpoint/2010/main" val="2010627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9360D-0889-4FEA-B423-BA9C106229FA}"/>
              </a:ext>
            </a:extLst>
          </p:cNvPr>
          <p:cNvSpPr>
            <a:spLocks noGrp="1"/>
          </p:cNvSpPr>
          <p:nvPr>
            <p:ph type="title"/>
          </p:nvPr>
        </p:nvSpPr>
        <p:spPr/>
        <p:txBody>
          <a:bodyPr>
            <a:normAutofit/>
          </a:bodyPr>
          <a:lstStyle/>
          <a:p>
            <a:r>
              <a:rPr lang="en-US" sz="3300" dirty="0"/>
              <a:t>Art and Rules - Brand Stories 21</a:t>
            </a:r>
            <a:r>
              <a:rPr lang="en-US" sz="3300" baseline="30000" dirty="0"/>
              <a:t>st</a:t>
            </a:r>
            <a:r>
              <a:rPr lang="en-US" sz="3300" dirty="0"/>
              <a:t> Century</a:t>
            </a:r>
          </a:p>
        </p:txBody>
      </p:sp>
      <p:sp>
        <p:nvSpPr>
          <p:cNvPr id="3" name="Content Placeholder 2">
            <a:extLst>
              <a:ext uri="{FF2B5EF4-FFF2-40B4-BE49-F238E27FC236}">
                <a16:creationId xmlns:a16="http://schemas.microsoft.com/office/drawing/2014/main" id="{26AD0A45-AE9C-40E5-A3F6-6D635957D4DD}"/>
              </a:ext>
            </a:extLst>
          </p:cNvPr>
          <p:cNvSpPr>
            <a:spLocks noGrp="1"/>
          </p:cNvSpPr>
          <p:nvPr>
            <p:ph idx="1"/>
          </p:nvPr>
        </p:nvSpPr>
        <p:spPr>
          <a:xfrm>
            <a:off x="680320" y="2519753"/>
            <a:ext cx="9613861" cy="3599316"/>
          </a:xfrm>
        </p:spPr>
        <p:txBody>
          <a:bodyPr>
            <a:normAutofit/>
          </a:bodyPr>
          <a:lstStyle/>
          <a:p>
            <a:pPr marL="514350" indent="-514350">
              <a:buFont typeface="+mj-lt"/>
              <a:buAutoNum type="arabicPeriod"/>
            </a:pPr>
            <a:r>
              <a:rPr lang="en-US" sz="3200" b="1" dirty="0"/>
              <a:t>The Sevens Rules: </a:t>
            </a:r>
            <a:r>
              <a:rPr lang="en-US" sz="3000" b="1" dirty="0"/>
              <a:t>The Art of Telling Your Brand Story</a:t>
            </a:r>
            <a:endParaRPr lang="en-US" sz="3000" b="1" dirty="0">
              <a:solidFill>
                <a:srgbClr val="FFFFFF"/>
              </a:solidFill>
            </a:endParaRPr>
          </a:p>
          <a:p>
            <a:pPr marL="514350" indent="-514350">
              <a:buFont typeface="+mj-lt"/>
              <a:buAutoNum type="arabicPeriod"/>
            </a:pPr>
            <a:r>
              <a:rPr lang="en-US" sz="3200" b="1" dirty="0">
                <a:solidFill>
                  <a:srgbClr val="FFFFFF"/>
                </a:solidFill>
              </a:rPr>
              <a:t>The Sevens Types of Stories - Which One Is Your Brand Telling?</a:t>
            </a:r>
            <a:endParaRPr lang="en-US" sz="3000" b="1" dirty="0"/>
          </a:p>
        </p:txBody>
      </p:sp>
    </p:spTree>
    <p:extLst>
      <p:ext uri="{BB962C8B-B14F-4D97-AF65-F5344CB8AC3E}">
        <p14:creationId xmlns:p14="http://schemas.microsoft.com/office/powerpoint/2010/main" val="3408574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F7D6-C629-45BA-83E9-7FA855A276A4}"/>
              </a:ext>
            </a:extLst>
          </p:cNvPr>
          <p:cNvSpPr>
            <a:spLocks noGrp="1"/>
          </p:cNvSpPr>
          <p:nvPr>
            <p:ph type="title"/>
          </p:nvPr>
        </p:nvSpPr>
        <p:spPr/>
        <p:txBody>
          <a:bodyPr/>
          <a:lstStyle/>
          <a:p>
            <a:r>
              <a:rPr lang="en-US" b="1" dirty="0"/>
              <a:t>A. 7 Rules -The Art of Telling Your Brand Story</a:t>
            </a:r>
          </a:p>
        </p:txBody>
      </p:sp>
      <p:sp>
        <p:nvSpPr>
          <p:cNvPr id="3" name="Content Placeholder 2">
            <a:extLst>
              <a:ext uri="{FF2B5EF4-FFF2-40B4-BE49-F238E27FC236}">
                <a16:creationId xmlns:a16="http://schemas.microsoft.com/office/drawing/2014/main" id="{7962BD35-AD6D-4FF6-A2E6-C386FB16F8DD}"/>
              </a:ext>
            </a:extLst>
          </p:cNvPr>
          <p:cNvSpPr>
            <a:spLocks noGrp="1"/>
          </p:cNvSpPr>
          <p:nvPr>
            <p:ph idx="1"/>
          </p:nvPr>
        </p:nvSpPr>
        <p:spPr/>
        <p:txBody>
          <a:bodyPr>
            <a:normAutofit/>
          </a:bodyPr>
          <a:lstStyle/>
          <a:p>
            <a:r>
              <a:rPr lang="en-US" dirty="0"/>
              <a:t>What is the story and narrative behind everything you do ?</a:t>
            </a:r>
          </a:p>
        </p:txBody>
      </p:sp>
    </p:spTree>
    <p:extLst>
      <p:ext uri="{BB962C8B-B14F-4D97-AF65-F5344CB8AC3E}">
        <p14:creationId xmlns:p14="http://schemas.microsoft.com/office/powerpoint/2010/main" val="516592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F7D6-C629-45BA-83E9-7FA855A276A4}"/>
              </a:ext>
            </a:extLst>
          </p:cNvPr>
          <p:cNvSpPr>
            <a:spLocks noGrp="1"/>
          </p:cNvSpPr>
          <p:nvPr>
            <p:ph type="title"/>
          </p:nvPr>
        </p:nvSpPr>
        <p:spPr/>
        <p:txBody>
          <a:bodyPr/>
          <a:lstStyle/>
          <a:p>
            <a:r>
              <a:rPr lang="en-US" b="1" dirty="0"/>
              <a:t>A. 7 Rules -The Art of Telling Your Brand Story</a:t>
            </a:r>
          </a:p>
        </p:txBody>
      </p:sp>
      <p:sp>
        <p:nvSpPr>
          <p:cNvPr id="3" name="Content Placeholder 2">
            <a:extLst>
              <a:ext uri="{FF2B5EF4-FFF2-40B4-BE49-F238E27FC236}">
                <a16:creationId xmlns:a16="http://schemas.microsoft.com/office/drawing/2014/main" id="{7962BD35-AD6D-4FF6-A2E6-C386FB16F8DD}"/>
              </a:ext>
            </a:extLst>
          </p:cNvPr>
          <p:cNvSpPr>
            <a:spLocks noGrp="1"/>
          </p:cNvSpPr>
          <p:nvPr>
            <p:ph idx="1"/>
          </p:nvPr>
        </p:nvSpPr>
        <p:spPr/>
        <p:txBody>
          <a:bodyPr>
            <a:normAutofit/>
          </a:bodyPr>
          <a:lstStyle/>
          <a:p>
            <a:r>
              <a:rPr lang="en-US" sz="1200" strike="sngStrike" dirty="0"/>
              <a:t>What is the story and narrative behind everything you do ?</a:t>
            </a:r>
          </a:p>
          <a:p>
            <a:r>
              <a:rPr lang="en-US" dirty="0"/>
              <a:t> How do you actually connect with people in the language they understand best?</a:t>
            </a:r>
          </a:p>
        </p:txBody>
      </p:sp>
    </p:spTree>
    <p:extLst>
      <p:ext uri="{BB962C8B-B14F-4D97-AF65-F5344CB8AC3E}">
        <p14:creationId xmlns:p14="http://schemas.microsoft.com/office/powerpoint/2010/main" val="1487908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F7D6-C629-45BA-83E9-7FA855A276A4}"/>
              </a:ext>
            </a:extLst>
          </p:cNvPr>
          <p:cNvSpPr>
            <a:spLocks noGrp="1"/>
          </p:cNvSpPr>
          <p:nvPr>
            <p:ph type="title"/>
          </p:nvPr>
        </p:nvSpPr>
        <p:spPr/>
        <p:txBody>
          <a:bodyPr/>
          <a:lstStyle/>
          <a:p>
            <a:r>
              <a:rPr lang="en-US" b="1" dirty="0"/>
              <a:t>A. 7 Rules -The Art of Telling Your Brand Story</a:t>
            </a:r>
          </a:p>
        </p:txBody>
      </p:sp>
      <p:sp>
        <p:nvSpPr>
          <p:cNvPr id="3" name="Content Placeholder 2">
            <a:extLst>
              <a:ext uri="{FF2B5EF4-FFF2-40B4-BE49-F238E27FC236}">
                <a16:creationId xmlns:a16="http://schemas.microsoft.com/office/drawing/2014/main" id="{7962BD35-AD6D-4FF6-A2E6-C386FB16F8DD}"/>
              </a:ext>
            </a:extLst>
          </p:cNvPr>
          <p:cNvSpPr>
            <a:spLocks noGrp="1"/>
          </p:cNvSpPr>
          <p:nvPr>
            <p:ph idx="1"/>
          </p:nvPr>
        </p:nvSpPr>
        <p:spPr/>
        <p:txBody>
          <a:bodyPr>
            <a:normAutofit/>
          </a:bodyPr>
          <a:lstStyle/>
          <a:p>
            <a:r>
              <a:rPr lang="en-US" sz="1200" strike="sngStrike" dirty="0"/>
              <a:t>What is the story and narrative behind everything you do ?</a:t>
            </a:r>
          </a:p>
          <a:p>
            <a:r>
              <a:rPr lang="en-US" sz="1200" strike="sngStrike" dirty="0"/>
              <a:t> How do you actually connect with people in the language they understand best?</a:t>
            </a:r>
          </a:p>
          <a:p>
            <a:r>
              <a:rPr lang="en-US" dirty="0"/>
              <a:t>What types of stories appeal to your content marketing “personas” ? </a:t>
            </a:r>
          </a:p>
        </p:txBody>
      </p:sp>
    </p:spTree>
    <p:extLst>
      <p:ext uri="{BB962C8B-B14F-4D97-AF65-F5344CB8AC3E}">
        <p14:creationId xmlns:p14="http://schemas.microsoft.com/office/powerpoint/2010/main" val="3837401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F7D6-C629-45BA-83E9-7FA855A276A4}"/>
              </a:ext>
            </a:extLst>
          </p:cNvPr>
          <p:cNvSpPr>
            <a:spLocks noGrp="1"/>
          </p:cNvSpPr>
          <p:nvPr>
            <p:ph type="title"/>
          </p:nvPr>
        </p:nvSpPr>
        <p:spPr/>
        <p:txBody>
          <a:bodyPr/>
          <a:lstStyle/>
          <a:p>
            <a:r>
              <a:rPr lang="en-US" b="1" dirty="0"/>
              <a:t>A. 7 Rules -The Art of Telling Your Brand Story</a:t>
            </a:r>
          </a:p>
        </p:txBody>
      </p:sp>
      <p:sp>
        <p:nvSpPr>
          <p:cNvPr id="3" name="Content Placeholder 2">
            <a:extLst>
              <a:ext uri="{FF2B5EF4-FFF2-40B4-BE49-F238E27FC236}">
                <a16:creationId xmlns:a16="http://schemas.microsoft.com/office/drawing/2014/main" id="{7962BD35-AD6D-4FF6-A2E6-C386FB16F8DD}"/>
              </a:ext>
            </a:extLst>
          </p:cNvPr>
          <p:cNvSpPr>
            <a:spLocks noGrp="1"/>
          </p:cNvSpPr>
          <p:nvPr>
            <p:ph idx="1"/>
          </p:nvPr>
        </p:nvSpPr>
        <p:spPr/>
        <p:txBody>
          <a:bodyPr>
            <a:normAutofit/>
          </a:bodyPr>
          <a:lstStyle/>
          <a:p>
            <a:r>
              <a:rPr lang="en-US" sz="1200" strike="sngStrike" dirty="0"/>
              <a:t>What is the story and narrative behind everything you do ?</a:t>
            </a:r>
          </a:p>
          <a:p>
            <a:r>
              <a:rPr lang="en-US" sz="1200" strike="sngStrike" dirty="0"/>
              <a:t> How do you actually connect with people in the language they understand best?</a:t>
            </a:r>
          </a:p>
          <a:p>
            <a:r>
              <a:rPr lang="en-US" sz="1200" strike="sngStrike" dirty="0"/>
              <a:t>What types of stories appeal to your content marketing “personas” ? </a:t>
            </a:r>
          </a:p>
          <a:p>
            <a:r>
              <a:rPr lang="en-US" dirty="0"/>
              <a:t>What about the stories your customers and ‘audiences’ are already telling? </a:t>
            </a:r>
          </a:p>
        </p:txBody>
      </p:sp>
    </p:spTree>
    <p:extLst>
      <p:ext uri="{BB962C8B-B14F-4D97-AF65-F5344CB8AC3E}">
        <p14:creationId xmlns:p14="http://schemas.microsoft.com/office/powerpoint/2010/main" val="3039815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F7D6-C629-45BA-83E9-7FA855A276A4}"/>
              </a:ext>
            </a:extLst>
          </p:cNvPr>
          <p:cNvSpPr>
            <a:spLocks noGrp="1"/>
          </p:cNvSpPr>
          <p:nvPr>
            <p:ph type="title"/>
          </p:nvPr>
        </p:nvSpPr>
        <p:spPr/>
        <p:txBody>
          <a:bodyPr/>
          <a:lstStyle/>
          <a:p>
            <a:r>
              <a:rPr lang="en-US" b="1" dirty="0"/>
              <a:t>A. 7 Rules -The Art of Telling Your Brand Story</a:t>
            </a:r>
          </a:p>
        </p:txBody>
      </p:sp>
      <p:sp>
        <p:nvSpPr>
          <p:cNvPr id="3" name="Content Placeholder 2">
            <a:extLst>
              <a:ext uri="{FF2B5EF4-FFF2-40B4-BE49-F238E27FC236}">
                <a16:creationId xmlns:a16="http://schemas.microsoft.com/office/drawing/2014/main" id="{7962BD35-AD6D-4FF6-A2E6-C386FB16F8DD}"/>
              </a:ext>
            </a:extLst>
          </p:cNvPr>
          <p:cNvSpPr>
            <a:spLocks noGrp="1"/>
          </p:cNvSpPr>
          <p:nvPr>
            <p:ph idx="1"/>
          </p:nvPr>
        </p:nvSpPr>
        <p:spPr/>
        <p:txBody>
          <a:bodyPr>
            <a:normAutofit/>
          </a:bodyPr>
          <a:lstStyle/>
          <a:p>
            <a:r>
              <a:rPr lang="en-US" sz="1200" strike="sngStrike" dirty="0"/>
              <a:t>What is the story and narrative behind everything you do ?</a:t>
            </a:r>
          </a:p>
          <a:p>
            <a:r>
              <a:rPr lang="en-US" sz="1200" strike="sngStrike" dirty="0"/>
              <a:t> How do you actually connect with people in the language they understand best?</a:t>
            </a:r>
          </a:p>
          <a:p>
            <a:r>
              <a:rPr lang="en-US" sz="1200" strike="sngStrike" dirty="0"/>
              <a:t>What types of stories appeal to your content marketing “personas” ? </a:t>
            </a:r>
          </a:p>
          <a:p>
            <a:r>
              <a:rPr lang="en-US" sz="1200" strike="sngStrike" dirty="0"/>
              <a:t>What about the stories your customers and ‘audiences’ are already telling? </a:t>
            </a:r>
          </a:p>
          <a:p>
            <a:r>
              <a:rPr lang="en-US" dirty="0"/>
              <a:t>How much ‘control’ can you realistically have? </a:t>
            </a:r>
          </a:p>
        </p:txBody>
      </p:sp>
    </p:spTree>
    <p:extLst>
      <p:ext uri="{BB962C8B-B14F-4D97-AF65-F5344CB8AC3E}">
        <p14:creationId xmlns:p14="http://schemas.microsoft.com/office/powerpoint/2010/main" val="3466783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F7D6-C629-45BA-83E9-7FA855A276A4}"/>
              </a:ext>
            </a:extLst>
          </p:cNvPr>
          <p:cNvSpPr>
            <a:spLocks noGrp="1"/>
          </p:cNvSpPr>
          <p:nvPr>
            <p:ph type="title"/>
          </p:nvPr>
        </p:nvSpPr>
        <p:spPr/>
        <p:txBody>
          <a:bodyPr/>
          <a:lstStyle/>
          <a:p>
            <a:r>
              <a:rPr lang="en-US" b="1" dirty="0"/>
              <a:t>A. 7 Rules -The Art of Telling Your Brand Story</a:t>
            </a:r>
          </a:p>
        </p:txBody>
      </p:sp>
      <p:sp>
        <p:nvSpPr>
          <p:cNvPr id="3" name="Content Placeholder 2">
            <a:extLst>
              <a:ext uri="{FF2B5EF4-FFF2-40B4-BE49-F238E27FC236}">
                <a16:creationId xmlns:a16="http://schemas.microsoft.com/office/drawing/2014/main" id="{7962BD35-AD6D-4FF6-A2E6-C386FB16F8DD}"/>
              </a:ext>
            </a:extLst>
          </p:cNvPr>
          <p:cNvSpPr>
            <a:spLocks noGrp="1"/>
          </p:cNvSpPr>
          <p:nvPr>
            <p:ph idx="1"/>
          </p:nvPr>
        </p:nvSpPr>
        <p:spPr/>
        <p:txBody>
          <a:bodyPr>
            <a:normAutofit/>
          </a:bodyPr>
          <a:lstStyle/>
          <a:p>
            <a:r>
              <a:rPr lang="en-US" sz="1200" strike="sngStrike" dirty="0"/>
              <a:t>What is the story and narrative behind everything you do ?</a:t>
            </a:r>
          </a:p>
          <a:p>
            <a:r>
              <a:rPr lang="en-US" sz="1200" strike="sngStrike" dirty="0"/>
              <a:t> How do you actually connect with people in the language they understand best?</a:t>
            </a:r>
          </a:p>
          <a:p>
            <a:r>
              <a:rPr lang="en-US" sz="1200" strike="sngStrike" dirty="0"/>
              <a:t>What types of stories appeal to your content marketing “personas” ? </a:t>
            </a:r>
          </a:p>
          <a:p>
            <a:r>
              <a:rPr lang="en-US" sz="1200" strike="sngStrike" dirty="0"/>
              <a:t>What about the stories your customers and ‘audiences’ are already telling? </a:t>
            </a:r>
          </a:p>
          <a:p>
            <a:r>
              <a:rPr lang="en-US" sz="1200" strike="sngStrike" dirty="0"/>
              <a:t>How much ‘control’ can you realistically have? </a:t>
            </a:r>
          </a:p>
          <a:p>
            <a:r>
              <a:rPr lang="en-US" dirty="0"/>
              <a:t>How can you use storytelling in less branding-related ways?</a:t>
            </a:r>
          </a:p>
        </p:txBody>
      </p:sp>
    </p:spTree>
    <p:extLst>
      <p:ext uri="{BB962C8B-B14F-4D97-AF65-F5344CB8AC3E}">
        <p14:creationId xmlns:p14="http://schemas.microsoft.com/office/powerpoint/2010/main" val="2229134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F7D6-C629-45BA-83E9-7FA855A276A4}"/>
              </a:ext>
            </a:extLst>
          </p:cNvPr>
          <p:cNvSpPr>
            <a:spLocks noGrp="1"/>
          </p:cNvSpPr>
          <p:nvPr>
            <p:ph type="title"/>
          </p:nvPr>
        </p:nvSpPr>
        <p:spPr/>
        <p:txBody>
          <a:bodyPr/>
          <a:lstStyle/>
          <a:p>
            <a:r>
              <a:rPr lang="en-US" b="1" dirty="0"/>
              <a:t>A. 7 Rules -The Art of Telling Your Brand Story</a:t>
            </a:r>
          </a:p>
        </p:txBody>
      </p:sp>
      <p:sp>
        <p:nvSpPr>
          <p:cNvPr id="3" name="Content Placeholder 2">
            <a:extLst>
              <a:ext uri="{FF2B5EF4-FFF2-40B4-BE49-F238E27FC236}">
                <a16:creationId xmlns:a16="http://schemas.microsoft.com/office/drawing/2014/main" id="{7962BD35-AD6D-4FF6-A2E6-C386FB16F8DD}"/>
              </a:ext>
            </a:extLst>
          </p:cNvPr>
          <p:cNvSpPr>
            <a:spLocks noGrp="1"/>
          </p:cNvSpPr>
          <p:nvPr>
            <p:ph idx="1"/>
          </p:nvPr>
        </p:nvSpPr>
        <p:spPr/>
        <p:txBody>
          <a:bodyPr>
            <a:normAutofit/>
          </a:bodyPr>
          <a:lstStyle/>
          <a:p>
            <a:r>
              <a:rPr lang="en-US" sz="1200" strike="sngStrike" dirty="0"/>
              <a:t>What is the story and narrative behind everything you do ?</a:t>
            </a:r>
          </a:p>
          <a:p>
            <a:r>
              <a:rPr lang="en-US" sz="1200" strike="sngStrike" dirty="0"/>
              <a:t> How do you actually connect with people in the language they understand best?</a:t>
            </a:r>
          </a:p>
          <a:p>
            <a:r>
              <a:rPr lang="en-US" sz="1200" strike="sngStrike" dirty="0"/>
              <a:t>What types of stories appeal to your content marketing “personas” ? </a:t>
            </a:r>
          </a:p>
          <a:p>
            <a:r>
              <a:rPr lang="en-US" sz="1200" strike="sngStrike" dirty="0"/>
              <a:t>What about the stories your customers and ‘audiences’ are already telling? </a:t>
            </a:r>
          </a:p>
          <a:p>
            <a:r>
              <a:rPr lang="en-US" sz="1200" strike="sngStrike" dirty="0"/>
              <a:t>How much ‘control’ can you realistically have? </a:t>
            </a:r>
          </a:p>
          <a:p>
            <a:r>
              <a:rPr lang="en-US" sz="1200" strike="sngStrike" dirty="0"/>
              <a:t>How can you use storytelling in less branding-related ways?</a:t>
            </a:r>
          </a:p>
          <a:p>
            <a:r>
              <a:rPr lang="en-US" dirty="0"/>
              <a:t>How do you make use of digital information and the user generated content?</a:t>
            </a:r>
          </a:p>
        </p:txBody>
      </p:sp>
    </p:spTree>
    <p:extLst>
      <p:ext uri="{BB962C8B-B14F-4D97-AF65-F5344CB8AC3E}">
        <p14:creationId xmlns:p14="http://schemas.microsoft.com/office/powerpoint/2010/main" val="1095386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01CFC1BB-C5B3-4479-9752-C53221627F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4" name="Picture 73">
            <a:extLst>
              <a:ext uri="{FF2B5EF4-FFF2-40B4-BE49-F238E27FC236}">
                <a16:creationId xmlns:a16="http://schemas.microsoft.com/office/drawing/2014/main" id="{5B5FB5AC-39B2-4094-B486-0FCD501D504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76" name="Picture 75">
            <a:extLst>
              <a:ext uri="{FF2B5EF4-FFF2-40B4-BE49-F238E27FC236}">
                <a16:creationId xmlns:a16="http://schemas.microsoft.com/office/drawing/2014/main" id="{7150CFE4-97B0-48C6-ACD6-9399CBA1190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78" name="Rectangle 77">
            <a:extLst>
              <a:ext uri="{FF2B5EF4-FFF2-40B4-BE49-F238E27FC236}">
                <a16:creationId xmlns:a16="http://schemas.microsoft.com/office/drawing/2014/main" id="{A3C6F7F0-46EA-4F8E-A112-1B517C2B5A0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 name="Rectangle 79">
            <a:extLst>
              <a:ext uri="{FF2B5EF4-FFF2-40B4-BE49-F238E27FC236}">
                <a16:creationId xmlns:a16="http://schemas.microsoft.com/office/drawing/2014/main" id="{1691A3CC-CDA1-4C3B-9150-FCFB5373D82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1D87F90A-D4A2-4FD1-9914-BA0C4FA81E0B}"/>
              </a:ext>
            </a:extLst>
          </p:cNvPr>
          <p:cNvPicPr>
            <a:picLocks noChangeAspect="1"/>
          </p:cNvPicPr>
          <p:nvPr/>
        </p:nvPicPr>
        <p:blipFill rotWithShape="1">
          <a:blip r:embed="rId6"/>
          <a:srcRect r="-2" b="1837"/>
          <a:stretch/>
        </p:blipFill>
        <p:spPr>
          <a:xfrm>
            <a:off x="4644526" y="10"/>
            <a:ext cx="7552945" cy="6857990"/>
          </a:xfrm>
          <a:prstGeom prst="rect">
            <a:avLst/>
          </a:prstGeom>
          <a:ln>
            <a:noFill/>
          </a:ln>
          <a:effectLst/>
        </p:spPr>
      </p:pic>
      <p:pic>
        <p:nvPicPr>
          <p:cNvPr id="82" name="Picture 81">
            <a:extLst>
              <a:ext uri="{FF2B5EF4-FFF2-40B4-BE49-F238E27FC236}">
                <a16:creationId xmlns:a16="http://schemas.microsoft.com/office/drawing/2014/main" id="{25D611BD-13D6-4754-93F1-8ABAB811692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84" name="Rectangle 83">
            <a:extLst>
              <a:ext uri="{FF2B5EF4-FFF2-40B4-BE49-F238E27FC236}">
                <a16:creationId xmlns:a16="http://schemas.microsoft.com/office/drawing/2014/main" id="{D1564798-5942-49A9-89E9-7BF6D02392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1631D68-6380-4E65-8347-2107E18D3794}"/>
              </a:ext>
            </a:extLst>
          </p:cNvPr>
          <p:cNvSpPr>
            <a:spLocks noGrp="1"/>
          </p:cNvSpPr>
          <p:nvPr>
            <p:ph type="title"/>
          </p:nvPr>
        </p:nvSpPr>
        <p:spPr>
          <a:xfrm>
            <a:off x="303132" y="1223816"/>
            <a:ext cx="4074558" cy="3026594"/>
          </a:xfrm>
        </p:spPr>
        <p:txBody>
          <a:bodyPr vert="horz" lIns="91440" tIns="45720" rIns="91440" bIns="45720" rtlCol="0" anchor="b">
            <a:normAutofit/>
          </a:bodyPr>
          <a:lstStyle/>
          <a:p>
            <a:pPr algn="r"/>
            <a:r>
              <a:rPr lang="en-US" sz="3000" dirty="0"/>
              <a:t>“The most powerful person in the world is the story teller “</a:t>
            </a:r>
            <a:br>
              <a:rPr lang="en-US" sz="3000" dirty="0"/>
            </a:br>
            <a:br>
              <a:rPr lang="en-US" sz="3000" dirty="0"/>
            </a:br>
            <a:r>
              <a:rPr lang="en-US" sz="3000" dirty="0"/>
              <a:t>- Steve Jobs</a:t>
            </a:r>
          </a:p>
        </p:txBody>
      </p:sp>
    </p:spTree>
    <p:extLst>
      <p:ext uri="{BB962C8B-B14F-4D97-AF65-F5344CB8AC3E}">
        <p14:creationId xmlns:p14="http://schemas.microsoft.com/office/powerpoint/2010/main" val="3684350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4B0FA309-807F-4C17-98EF-A3BA7388E21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2642A87B-CAE9-4F8F-B293-28388E45D9E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9" name="Rectangle 38">
            <a:extLst>
              <a:ext uri="{FF2B5EF4-FFF2-40B4-BE49-F238E27FC236}">
                <a16:creationId xmlns:a16="http://schemas.microsoft.com/office/drawing/2014/main" id="{C8FA1749-B91A-40E7-AD01-0B9C9C6AF74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rgbClr val="F094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3B7A934F-FFF7-4353-83D3-4EF66E93EEF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43" name="Rectangle 42">
            <a:extLst>
              <a:ext uri="{FF2B5EF4-FFF2-40B4-BE49-F238E27FC236}">
                <a16:creationId xmlns:a16="http://schemas.microsoft.com/office/drawing/2014/main" id="{700676C8-6DE8-47DD-9A23-D42063A12E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B4E16D1-7752-429D-971F-76D03A146030}"/>
              </a:ext>
            </a:extLst>
          </p:cNvPr>
          <p:cNvSpPr>
            <a:spLocks noGrp="1"/>
          </p:cNvSpPr>
          <p:nvPr>
            <p:ph type="title"/>
          </p:nvPr>
        </p:nvSpPr>
        <p:spPr>
          <a:xfrm>
            <a:off x="680321" y="2063262"/>
            <a:ext cx="3739279" cy="2661052"/>
          </a:xfrm>
        </p:spPr>
        <p:txBody>
          <a:bodyPr vert="horz" lIns="91440" tIns="45720" rIns="91440" bIns="45720" rtlCol="0">
            <a:normAutofit/>
          </a:bodyPr>
          <a:lstStyle/>
          <a:p>
            <a:pPr algn="r"/>
            <a:r>
              <a:rPr lang="en-US" sz="4400" dirty="0">
                <a:solidFill>
                  <a:srgbClr val="FFFFFF"/>
                </a:solidFill>
              </a:rPr>
              <a:t>7 Types of Stories Which One Is Your Brand Telling?</a:t>
            </a:r>
          </a:p>
        </p:txBody>
      </p:sp>
      <p:sp>
        <p:nvSpPr>
          <p:cNvPr id="11" name="Content Placeholder 2">
            <a:extLst>
              <a:ext uri="{FF2B5EF4-FFF2-40B4-BE49-F238E27FC236}">
                <a16:creationId xmlns:a16="http://schemas.microsoft.com/office/drawing/2014/main" id="{A421F464-AF47-470F-8CBD-2454697BF2EC}"/>
              </a:ext>
            </a:extLst>
          </p:cNvPr>
          <p:cNvSpPr>
            <a:spLocks noGrp="1"/>
          </p:cNvSpPr>
          <p:nvPr>
            <p:ph idx="1"/>
          </p:nvPr>
        </p:nvSpPr>
        <p:spPr>
          <a:xfrm>
            <a:off x="5287995" y="661106"/>
            <a:ext cx="6257362" cy="5503101"/>
          </a:xfrm>
        </p:spPr>
        <p:txBody>
          <a:bodyPr anchor="ctr">
            <a:normAutofit/>
          </a:bodyPr>
          <a:lstStyle/>
          <a:p>
            <a:pPr fontAlgn="base"/>
            <a:r>
              <a:rPr lang="en-US" sz="3000" b="1" cap="all" dirty="0"/>
              <a:t>OVERCOMING THE MONSTER</a:t>
            </a:r>
          </a:p>
          <a:p>
            <a:pPr fontAlgn="base"/>
            <a:r>
              <a:rPr lang="en-US" sz="3000" b="1" cap="all" dirty="0"/>
              <a:t>RAGS TO RICHES</a:t>
            </a:r>
          </a:p>
          <a:p>
            <a:pPr fontAlgn="base"/>
            <a:r>
              <a:rPr lang="en-US" sz="3000" b="1" cap="all" dirty="0"/>
              <a:t>THE QUEST</a:t>
            </a:r>
          </a:p>
          <a:p>
            <a:pPr fontAlgn="base"/>
            <a:r>
              <a:rPr lang="en-US" sz="3000" b="1" cap="all" dirty="0"/>
              <a:t>VOYAGE AND RETURN</a:t>
            </a:r>
          </a:p>
          <a:p>
            <a:pPr fontAlgn="base"/>
            <a:r>
              <a:rPr lang="en-US" sz="3000" b="1" cap="all" dirty="0"/>
              <a:t>COMEDY</a:t>
            </a:r>
          </a:p>
          <a:p>
            <a:pPr fontAlgn="base"/>
            <a:r>
              <a:rPr lang="en-US" sz="3000" b="1" cap="all" dirty="0"/>
              <a:t>TRAGEDY</a:t>
            </a:r>
          </a:p>
          <a:p>
            <a:pPr fontAlgn="base"/>
            <a:r>
              <a:rPr lang="en-US" sz="3000" b="1" cap="all" dirty="0"/>
              <a:t>REBIRTH </a:t>
            </a:r>
          </a:p>
        </p:txBody>
      </p:sp>
    </p:spTree>
    <p:extLst>
      <p:ext uri="{BB962C8B-B14F-4D97-AF65-F5344CB8AC3E}">
        <p14:creationId xmlns:p14="http://schemas.microsoft.com/office/powerpoint/2010/main" val="1193979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26" name="Picture 125">
            <a:extLst>
              <a:ext uri="{FF2B5EF4-FFF2-40B4-BE49-F238E27FC236}">
                <a16:creationId xmlns:a16="http://schemas.microsoft.com/office/drawing/2014/main" id="{01CFC1BB-C5B3-4479-9752-C53221627F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8" name="Picture 127">
            <a:extLst>
              <a:ext uri="{FF2B5EF4-FFF2-40B4-BE49-F238E27FC236}">
                <a16:creationId xmlns:a16="http://schemas.microsoft.com/office/drawing/2014/main" id="{5B5FB5AC-39B2-4094-B486-0FCD501D504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30" name="Picture 129">
            <a:extLst>
              <a:ext uri="{FF2B5EF4-FFF2-40B4-BE49-F238E27FC236}">
                <a16:creationId xmlns:a16="http://schemas.microsoft.com/office/drawing/2014/main" id="{7150CFE4-97B0-48C6-ACD6-9399CBA1190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32" name="Rectangle 131">
            <a:extLst>
              <a:ext uri="{FF2B5EF4-FFF2-40B4-BE49-F238E27FC236}">
                <a16:creationId xmlns:a16="http://schemas.microsoft.com/office/drawing/2014/main" id="{A3C6F7F0-46EA-4F8E-A112-1B517C2B5A0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4" name="Rectangle 133">
            <a:extLst>
              <a:ext uri="{FF2B5EF4-FFF2-40B4-BE49-F238E27FC236}">
                <a16:creationId xmlns:a16="http://schemas.microsoft.com/office/drawing/2014/main" id="{1691A3CC-CDA1-4C3B-9150-FCFB5373D82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CA8987E2-0267-4AB2-A281-F90AF8C8484F}"/>
              </a:ext>
            </a:extLst>
          </p:cNvPr>
          <p:cNvPicPr>
            <a:picLocks noChangeAspect="1"/>
          </p:cNvPicPr>
          <p:nvPr/>
        </p:nvPicPr>
        <p:blipFill rotWithShape="1">
          <a:blip r:embed="rId6"/>
          <a:srcRect l="7033" t="9091" r="14987"/>
          <a:stretch/>
        </p:blipFill>
        <p:spPr>
          <a:xfrm>
            <a:off x="-3176" y="9"/>
            <a:ext cx="12192000" cy="6857991"/>
          </a:xfrm>
          <a:prstGeom prst="rect">
            <a:avLst/>
          </a:prstGeom>
        </p:spPr>
      </p:pic>
      <p:sp>
        <p:nvSpPr>
          <p:cNvPr id="136" name="Rectangle 135">
            <a:extLst>
              <a:ext uri="{FF2B5EF4-FFF2-40B4-BE49-F238E27FC236}">
                <a16:creationId xmlns:a16="http://schemas.microsoft.com/office/drawing/2014/main" id="{41704883-D088-4683-A1FD-AEE53B33613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8" name="Rectangle 137">
            <a:extLst>
              <a:ext uri="{FF2B5EF4-FFF2-40B4-BE49-F238E27FC236}">
                <a16:creationId xmlns:a16="http://schemas.microsoft.com/office/drawing/2014/main" id="{A9C04EC1-26B9-40BD-84A6-B2C0A913D0F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Rectangle 139">
            <a:extLst>
              <a:ext uri="{FF2B5EF4-FFF2-40B4-BE49-F238E27FC236}">
                <a16:creationId xmlns:a16="http://schemas.microsoft.com/office/drawing/2014/main" id="{9BAB74E2-5A82-47FD-BBB4-BFD47779FF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9C4FFB60-A034-4994-8F55-E38D4F31C87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7CA4F4-C8E6-45CD-9596-E1AEBDD3A9C3}"/>
              </a:ext>
            </a:extLst>
          </p:cNvPr>
          <p:cNvSpPr>
            <a:spLocks noGrp="1"/>
          </p:cNvSpPr>
          <p:nvPr>
            <p:ph type="title"/>
          </p:nvPr>
        </p:nvSpPr>
        <p:spPr>
          <a:xfrm>
            <a:off x="680322" y="4402667"/>
            <a:ext cx="8133478" cy="940240"/>
          </a:xfrm>
        </p:spPr>
        <p:txBody>
          <a:bodyPr vert="horz" lIns="91440" tIns="45720" rIns="91440" bIns="45720" rtlCol="0" anchor="b">
            <a:normAutofit/>
          </a:bodyPr>
          <a:lstStyle/>
          <a:p>
            <a:pPr algn="r"/>
            <a:r>
              <a:rPr lang="en-US" sz="2000" b="1" cap="all" dirty="0"/>
              <a:t>OVERCOMING THE MONSTER</a:t>
            </a:r>
            <a:br>
              <a:rPr lang="en-US" sz="2000" b="1" cap="all" dirty="0"/>
            </a:br>
            <a:br>
              <a:rPr lang="en-US" sz="1900" dirty="0"/>
            </a:br>
            <a:r>
              <a:rPr lang="en-US" sz="1900" dirty="0"/>
              <a:t>Apple Super Bowl Commercial Introducing Macintosh Computer 1984</a:t>
            </a:r>
          </a:p>
        </p:txBody>
      </p:sp>
    </p:spTree>
    <p:extLst>
      <p:ext uri="{BB962C8B-B14F-4D97-AF65-F5344CB8AC3E}">
        <p14:creationId xmlns:p14="http://schemas.microsoft.com/office/powerpoint/2010/main" val="3175777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01CFC1BB-C5B3-4479-9752-C53221627F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3" name="Picture 52">
            <a:extLst>
              <a:ext uri="{FF2B5EF4-FFF2-40B4-BE49-F238E27FC236}">
                <a16:creationId xmlns:a16="http://schemas.microsoft.com/office/drawing/2014/main" id="{5B5FB5AC-39B2-4094-B486-0FCD501D504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55" name="Picture 54">
            <a:extLst>
              <a:ext uri="{FF2B5EF4-FFF2-40B4-BE49-F238E27FC236}">
                <a16:creationId xmlns:a16="http://schemas.microsoft.com/office/drawing/2014/main" id="{7150CFE4-97B0-48C6-ACD6-9399CBA1190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57" name="Rectangle 56">
            <a:extLst>
              <a:ext uri="{FF2B5EF4-FFF2-40B4-BE49-F238E27FC236}">
                <a16:creationId xmlns:a16="http://schemas.microsoft.com/office/drawing/2014/main" id="{A3C6F7F0-46EA-4F8E-A112-1B517C2B5A0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 name="Rectangle 58">
            <a:extLst>
              <a:ext uri="{FF2B5EF4-FFF2-40B4-BE49-F238E27FC236}">
                <a16:creationId xmlns:a16="http://schemas.microsoft.com/office/drawing/2014/main" id="{1691A3CC-CDA1-4C3B-9150-FCFB5373D82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796D6606-6F56-4789-BAC2-662EE68F8F2B}"/>
              </a:ext>
            </a:extLst>
          </p:cNvPr>
          <p:cNvPicPr>
            <a:picLocks noChangeAspect="1"/>
          </p:cNvPicPr>
          <p:nvPr/>
        </p:nvPicPr>
        <p:blipFill rotWithShape="1">
          <a:blip r:embed="rId6"/>
          <a:srcRect l="7857" t="9091" r="11738" b="-1"/>
          <a:stretch/>
        </p:blipFill>
        <p:spPr>
          <a:xfrm>
            <a:off x="-3176" y="10"/>
            <a:ext cx="12192000" cy="6857991"/>
          </a:xfrm>
          <a:prstGeom prst="rect">
            <a:avLst/>
          </a:prstGeom>
        </p:spPr>
      </p:pic>
      <p:sp>
        <p:nvSpPr>
          <p:cNvPr id="61" name="Rectangle 60">
            <a:extLst>
              <a:ext uri="{FF2B5EF4-FFF2-40B4-BE49-F238E27FC236}">
                <a16:creationId xmlns:a16="http://schemas.microsoft.com/office/drawing/2014/main" id="{41704883-D088-4683-A1FD-AEE53B33613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A9C04EC1-26B9-40BD-84A6-B2C0A913D0F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 name="Rectangle 64">
            <a:extLst>
              <a:ext uri="{FF2B5EF4-FFF2-40B4-BE49-F238E27FC236}">
                <a16:creationId xmlns:a16="http://schemas.microsoft.com/office/drawing/2014/main" id="{9BAB74E2-5A82-47FD-BBB4-BFD47779FF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C4FFB60-A034-4994-8F55-E38D4F31C87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2B0785-ACC1-4A4B-A762-126A335F7095}"/>
              </a:ext>
            </a:extLst>
          </p:cNvPr>
          <p:cNvSpPr>
            <a:spLocks noGrp="1"/>
          </p:cNvSpPr>
          <p:nvPr>
            <p:ph type="title"/>
          </p:nvPr>
        </p:nvSpPr>
        <p:spPr>
          <a:xfrm>
            <a:off x="680322" y="4402667"/>
            <a:ext cx="8133478" cy="940240"/>
          </a:xfrm>
        </p:spPr>
        <p:txBody>
          <a:bodyPr vert="horz" lIns="91440" tIns="45720" rIns="91440" bIns="45720" rtlCol="0" anchor="b">
            <a:normAutofit/>
          </a:bodyPr>
          <a:lstStyle/>
          <a:p>
            <a:pPr algn="r"/>
            <a:r>
              <a:rPr lang="en-US" sz="2000" b="1" cap="all" dirty="0"/>
              <a:t>RAGS TO RICHES</a:t>
            </a:r>
            <a:br>
              <a:rPr lang="en-US" sz="1900" b="1" dirty="0"/>
            </a:br>
            <a:r>
              <a:rPr lang="en-US" sz="1900" b="1" dirty="0"/>
              <a:t>Whiskey &amp; Weapons - Johnnie Walker - The Man Who Walked Around The World 2013</a:t>
            </a:r>
            <a:endParaRPr lang="en-US" sz="1900" dirty="0"/>
          </a:p>
        </p:txBody>
      </p:sp>
    </p:spTree>
    <p:extLst>
      <p:ext uri="{BB962C8B-B14F-4D97-AF65-F5344CB8AC3E}">
        <p14:creationId xmlns:p14="http://schemas.microsoft.com/office/powerpoint/2010/main" val="3690280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079" name="Picture 136">
            <a:extLst>
              <a:ext uri="{FF2B5EF4-FFF2-40B4-BE49-F238E27FC236}">
                <a16:creationId xmlns:a16="http://schemas.microsoft.com/office/drawing/2014/main" id="{01CFC1BB-C5B3-4479-9752-C53221627F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089" name="Picture 138">
            <a:extLst>
              <a:ext uri="{FF2B5EF4-FFF2-40B4-BE49-F238E27FC236}">
                <a16:creationId xmlns:a16="http://schemas.microsoft.com/office/drawing/2014/main" id="{5B5FB5AC-39B2-4094-B486-0FCD501D504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3090" name="Picture 140">
            <a:extLst>
              <a:ext uri="{FF2B5EF4-FFF2-40B4-BE49-F238E27FC236}">
                <a16:creationId xmlns:a16="http://schemas.microsoft.com/office/drawing/2014/main" id="{7150CFE4-97B0-48C6-ACD6-9399CBA1190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3091" name="Rectangle 142">
            <a:extLst>
              <a:ext uri="{FF2B5EF4-FFF2-40B4-BE49-F238E27FC236}">
                <a16:creationId xmlns:a16="http://schemas.microsoft.com/office/drawing/2014/main" id="{A3C6F7F0-46EA-4F8E-A112-1B517C2B5A0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92" name="Rectangle 144">
            <a:extLst>
              <a:ext uri="{FF2B5EF4-FFF2-40B4-BE49-F238E27FC236}">
                <a16:creationId xmlns:a16="http://schemas.microsoft.com/office/drawing/2014/main" id="{1691A3CC-CDA1-4C3B-9150-FCFB5373D82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76" name="Picture 4" descr="http://www.jcpm.com/images/biblestudies/aplliedchristianity/Doing%20good%201.jpg">
            <a:extLst>
              <a:ext uri="{FF2B5EF4-FFF2-40B4-BE49-F238E27FC236}">
                <a16:creationId xmlns:a16="http://schemas.microsoft.com/office/drawing/2014/main" id="{FBA030AB-7454-4C84-BA11-623EE34081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64" b="2573"/>
          <a:stretch/>
        </p:blipFill>
        <p:spPr bwMode="auto">
          <a:xfrm flipH="1">
            <a:off x="-3176" y="10"/>
            <a:ext cx="12192000" cy="6857991"/>
          </a:xfrm>
          <a:prstGeom prst="rect">
            <a:avLst/>
          </a:prstGeom>
          <a:noFill/>
          <a:extLst>
            <a:ext uri="{909E8E84-426E-40DD-AFC4-6F175D3DCCD1}">
              <a14:hiddenFill xmlns:a14="http://schemas.microsoft.com/office/drawing/2010/main">
                <a:solidFill>
                  <a:srgbClr val="FFFFFF"/>
                </a:solidFill>
              </a14:hiddenFill>
            </a:ext>
          </a:extLst>
        </p:spPr>
      </p:pic>
      <p:sp>
        <p:nvSpPr>
          <p:cNvPr id="3093" name="Rectangle 146">
            <a:extLst>
              <a:ext uri="{FF2B5EF4-FFF2-40B4-BE49-F238E27FC236}">
                <a16:creationId xmlns:a16="http://schemas.microsoft.com/office/drawing/2014/main" id="{41704883-D088-4683-A1FD-AEE53B33613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94" name="Rectangle 148">
            <a:extLst>
              <a:ext uri="{FF2B5EF4-FFF2-40B4-BE49-F238E27FC236}">
                <a16:creationId xmlns:a16="http://schemas.microsoft.com/office/drawing/2014/main" id="{A9C04EC1-26B9-40BD-84A6-B2C0A913D0F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95" name="Rectangle 150">
            <a:extLst>
              <a:ext uri="{FF2B5EF4-FFF2-40B4-BE49-F238E27FC236}">
                <a16:creationId xmlns:a16="http://schemas.microsoft.com/office/drawing/2014/main" id="{9BAB74E2-5A82-47FD-BBB4-BFD47779FF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6" name="Rectangle 152">
            <a:extLst>
              <a:ext uri="{FF2B5EF4-FFF2-40B4-BE49-F238E27FC236}">
                <a16:creationId xmlns:a16="http://schemas.microsoft.com/office/drawing/2014/main" id="{9C4FFB60-A034-4994-8F55-E38D4F31C87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A78BD-AF06-4AE6-9C3A-4D4AC863F820}"/>
              </a:ext>
            </a:extLst>
          </p:cNvPr>
          <p:cNvSpPr>
            <a:spLocks noGrp="1"/>
          </p:cNvSpPr>
          <p:nvPr>
            <p:ph type="title"/>
          </p:nvPr>
        </p:nvSpPr>
        <p:spPr>
          <a:xfrm>
            <a:off x="680322" y="4402667"/>
            <a:ext cx="8133478" cy="940240"/>
          </a:xfrm>
        </p:spPr>
        <p:txBody>
          <a:bodyPr vert="horz" lIns="91440" tIns="45720" rIns="91440" bIns="45720" rtlCol="0" anchor="b">
            <a:normAutofit/>
          </a:bodyPr>
          <a:lstStyle/>
          <a:p>
            <a:pPr algn="r"/>
            <a:r>
              <a:rPr lang="en-US" sz="2000" b="1" cap="all" dirty="0"/>
              <a:t>THE QUEST</a:t>
            </a:r>
            <a:br>
              <a:rPr lang="en-US" sz="2000" b="1" cap="all" dirty="0"/>
            </a:br>
            <a:r>
              <a:rPr lang="en-US" sz="1900" b="1" cap="all" dirty="0"/>
              <a:t>Gives new shoes to children in need. One for One.</a:t>
            </a:r>
            <a:br>
              <a:rPr lang="en-US" sz="1900" b="1" cap="all" dirty="0"/>
            </a:br>
            <a:endParaRPr lang="en-US" sz="1900" dirty="0"/>
          </a:p>
        </p:txBody>
      </p:sp>
    </p:spTree>
    <p:extLst>
      <p:ext uri="{BB962C8B-B14F-4D97-AF65-F5344CB8AC3E}">
        <p14:creationId xmlns:p14="http://schemas.microsoft.com/office/powerpoint/2010/main" val="180803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75" name="Picture 55">
            <a:extLst>
              <a:ext uri="{FF2B5EF4-FFF2-40B4-BE49-F238E27FC236}">
                <a16:creationId xmlns:a16="http://schemas.microsoft.com/office/drawing/2014/main" id="{01CFC1BB-C5B3-4479-9752-C53221627F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7" name="Picture 57">
            <a:extLst>
              <a:ext uri="{FF2B5EF4-FFF2-40B4-BE49-F238E27FC236}">
                <a16:creationId xmlns:a16="http://schemas.microsoft.com/office/drawing/2014/main" id="{5B5FB5AC-39B2-4094-B486-0FCD501D504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78" name="Picture 59">
            <a:extLst>
              <a:ext uri="{FF2B5EF4-FFF2-40B4-BE49-F238E27FC236}">
                <a16:creationId xmlns:a16="http://schemas.microsoft.com/office/drawing/2014/main" id="{7150CFE4-97B0-48C6-ACD6-9399CBA1190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79" name="Rectangle 61">
            <a:extLst>
              <a:ext uri="{FF2B5EF4-FFF2-40B4-BE49-F238E27FC236}">
                <a16:creationId xmlns:a16="http://schemas.microsoft.com/office/drawing/2014/main" id="{A3C6F7F0-46EA-4F8E-A112-1B517C2B5A0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 name="Rectangle 63">
            <a:extLst>
              <a:ext uri="{FF2B5EF4-FFF2-40B4-BE49-F238E27FC236}">
                <a16:creationId xmlns:a16="http://schemas.microsoft.com/office/drawing/2014/main" id="{1691A3CC-CDA1-4C3B-9150-FCFB5373D82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81" name="Group 65">
            <a:extLst>
              <a:ext uri="{FF2B5EF4-FFF2-40B4-BE49-F238E27FC236}">
                <a16:creationId xmlns:a16="http://schemas.microsoft.com/office/drawing/2014/main" id="{730A2E4A-4E1D-41B9-AA0B-34724A7D971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67" name="Rectangle 66">
              <a:extLst>
                <a:ext uri="{FF2B5EF4-FFF2-40B4-BE49-F238E27FC236}">
                  <a16:creationId xmlns:a16="http://schemas.microsoft.com/office/drawing/2014/main" id="{2F1C8607-2E83-4D84-B3BB-7D9A6161A33E}"/>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67">
              <a:extLst>
                <a:ext uri="{FF2B5EF4-FFF2-40B4-BE49-F238E27FC236}">
                  <a16:creationId xmlns:a16="http://schemas.microsoft.com/office/drawing/2014/main" id="{15AE8AB0-75CD-4FBB-B35D-77407AE7AD99}"/>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83" name="Rectangle 69">
            <a:extLst>
              <a:ext uri="{FF2B5EF4-FFF2-40B4-BE49-F238E27FC236}">
                <a16:creationId xmlns:a16="http://schemas.microsoft.com/office/drawing/2014/main" id="{149874F5-DD96-463A-8A6B-232E65C3A8C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 name="Rectangle 71">
            <a:extLst>
              <a:ext uri="{FF2B5EF4-FFF2-40B4-BE49-F238E27FC236}">
                <a16:creationId xmlns:a16="http://schemas.microsoft.com/office/drawing/2014/main" id="{DD5B5202-786F-43FD-ADAD-FD113DFBFA4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67D48E48-6BD6-4E10-B72C-8284B9A123D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B048786-CC85-4387-9F6F-160EBBACBAE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4B9F49D-CA8C-42BC-9215-BF6E46221E07}"/>
              </a:ext>
            </a:extLst>
          </p:cNvPr>
          <p:cNvPicPr>
            <a:picLocks noChangeAspect="1"/>
          </p:cNvPicPr>
          <p:nvPr/>
        </p:nvPicPr>
        <p:blipFill rotWithShape="1">
          <a:blip r:embed="rId8"/>
          <a:srcRect t="13073" b="3763"/>
          <a:stretch/>
        </p:blipFill>
        <p:spPr>
          <a:xfrm>
            <a:off x="634277" y="640078"/>
            <a:ext cx="10917644" cy="3609141"/>
          </a:xfrm>
          <a:prstGeom prst="rect">
            <a:avLst/>
          </a:prstGeom>
          <a:ln>
            <a:noFill/>
          </a:ln>
          <a:effectLst>
            <a:outerShdw blurRad="76200" dist="63500" dir="5040000" algn="tl" rotWithShape="0">
              <a:srgbClr val="000000">
                <a:alpha val="41000"/>
              </a:srgbClr>
            </a:outerShdw>
          </a:effectLst>
        </p:spPr>
      </p:pic>
      <p:sp>
        <p:nvSpPr>
          <p:cNvPr id="2" name="Title 1">
            <a:extLst>
              <a:ext uri="{FF2B5EF4-FFF2-40B4-BE49-F238E27FC236}">
                <a16:creationId xmlns:a16="http://schemas.microsoft.com/office/drawing/2014/main" id="{BCD2AB50-1EC8-4E68-B549-BFFB4F1E1FBF}"/>
              </a:ext>
            </a:extLst>
          </p:cNvPr>
          <p:cNvSpPr>
            <a:spLocks noGrp="1"/>
          </p:cNvSpPr>
          <p:nvPr>
            <p:ph type="title"/>
          </p:nvPr>
        </p:nvSpPr>
        <p:spPr>
          <a:xfrm>
            <a:off x="690908" y="4710483"/>
            <a:ext cx="8133478" cy="940240"/>
          </a:xfrm>
        </p:spPr>
        <p:txBody>
          <a:bodyPr vert="horz" lIns="91440" tIns="45720" rIns="91440" bIns="45720" rtlCol="0" anchor="b">
            <a:normAutofit/>
          </a:bodyPr>
          <a:lstStyle/>
          <a:p>
            <a:pPr algn="r"/>
            <a:r>
              <a:rPr lang="en-US" sz="3000" dirty="0"/>
              <a:t>VOYAGE AND RETURN</a:t>
            </a:r>
            <a:br>
              <a:rPr lang="en-US" sz="3000" dirty="0"/>
            </a:br>
            <a:r>
              <a:rPr lang="en-US" sz="3000" dirty="0"/>
              <a:t>Corona - Find Your Beach (Sand Snow)</a:t>
            </a:r>
          </a:p>
        </p:txBody>
      </p:sp>
    </p:spTree>
    <p:extLst>
      <p:ext uri="{BB962C8B-B14F-4D97-AF65-F5344CB8AC3E}">
        <p14:creationId xmlns:p14="http://schemas.microsoft.com/office/powerpoint/2010/main" val="4276884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01CFC1BB-C5B3-4479-9752-C53221627F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2" name="Picture 31">
            <a:extLst>
              <a:ext uri="{FF2B5EF4-FFF2-40B4-BE49-F238E27FC236}">
                <a16:creationId xmlns:a16="http://schemas.microsoft.com/office/drawing/2014/main" id="{5B5FB5AC-39B2-4094-B486-0FCD501D504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34" name="Picture 33">
            <a:extLst>
              <a:ext uri="{FF2B5EF4-FFF2-40B4-BE49-F238E27FC236}">
                <a16:creationId xmlns:a16="http://schemas.microsoft.com/office/drawing/2014/main" id="{7150CFE4-97B0-48C6-ACD6-9399CBA1190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36" name="Rectangle 35">
            <a:extLst>
              <a:ext uri="{FF2B5EF4-FFF2-40B4-BE49-F238E27FC236}">
                <a16:creationId xmlns:a16="http://schemas.microsoft.com/office/drawing/2014/main" id="{A3C6F7F0-46EA-4F8E-A112-1B517C2B5A0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1691A3CC-CDA1-4C3B-9150-FCFB5373D82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37E0A213-12FA-4EFE-BC77-020166853FF5}"/>
              </a:ext>
            </a:extLst>
          </p:cNvPr>
          <p:cNvPicPr>
            <a:picLocks noChangeAspect="1"/>
          </p:cNvPicPr>
          <p:nvPr/>
        </p:nvPicPr>
        <p:blipFill rotWithShape="1">
          <a:blip r:embed="rId6"/>
          <a:srcRect l="10945" t="9091" r="11882" b="-1"/>
          <a:stretch/>
        </p:blipFill>
        <p:spPr>
          <a:xfrm>
            <a:off x="-3176" y="10"/>
            <a:ext cx="12192000" cy="6857991"/>
          </a:xfrm>
          <a:prstGeom prst="rect">
            <a:avLst/>
          </a:prstGeom>
        </p:spPr>
      </p:pic>
      <p:sp>
        <p:nvSpPr>
          <p:cNvPr id="40" name="Rectangle 39">
            <a:extLst>
              <a:ext uri="{FF2B5EF4-FFF2-40B4-BE49-F238E27FC236}">
                <a16:creationId xmlns:a16="http://schemas.microsoft.com/office/drawing/2014/main" id="{41704883-D088-4683-A1FD-AEE53B33613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41">
            <a:extLst>
              <a:ext uri="{FF2B5EF4-FFF2-40B4-BE49-F238E27FC236}">
                <a16:creationId xmlns:a16="http://schemas.microsoft.com/office/drawing/2014/main" id="{A9C04EC1-26B9-40BD-84A6-B2C0A913D0F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Rectangle 43">
            <a:extLst>
              <a:ext uri="{FF2B5EF4-FFF2-40B4-BE49-F238E27FC236}">
                <a16:creationId xmlns:a16="http://schemas.microsoft.com/office/drawing/2014/main" id="{9BAB74E2-5A82-47FD-BBB4-BFD47779FF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C4FFB60-A034-4994-8F55-E38D4F31C87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584766-61C2-425B-84F2-9088D99472B4}"/>
              </a:ext>
            </a:extLst>
          </p:cNvPr>
          <p:cNvSpPr>
            <a:spLocks noGrp="1"/>
          </p:cNvSpPr>
          <p:nvPr>
            <p:ph type="title"/>
          </p:nvPr>
        </p:nvSpPr>
        <p:spPr>
          <a:xfrm>
            <a:off x="680322" y="4402667"/>
            <a:ext cx="8133478" cy="940240"/>
          </a:xfrm>
        </p:spPr>
        <p:txBody>
          <a:bodyPr vert="horz" lIns="91440" tIns="45720" rIns="91440" bIns="45720" rtlCol="0" anchor="b">
            <a:normAutofit/>
          </a:bodyPr>
          <a:lstStyle/>
          <a:p>
            <a:pPr algn="r"/>
            <a:r>
              <a:rPr lang="en-US" sz="2300" b="1" cap="all" dirty="0"/>
              <a:t>COMEDY</a:t>
            </a:r>
            <a:br>
              <a:rPr lang="en-US" sz="2300" b="1" cap="all" dirty="0"/>
            </a:br>
            <a:r>
              <a:rPr lang="en-US" sz="2300" b="1" cap="all" dirty="0"/>
              <a:t>Old Spice | The Man Your Man Could Smell Like</a:t>
            </a:r>
            <a:endParaRPr lang="en-US" sz="2300" dirty="0"/>
          </a:p>
        </p:txBody>
      </p:sp>
    </p:spTree>
    <p:extLst>
      <p:ext uri="{BB962C8B-B14F-4D97-AF65-F5344CB8AC3E}">
        <p14:creationId xmlns:p14="http://schemas.microsoft.com/office/powerpoint/2010/main" val="2389930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0E93D5FC-63A0-47A4-A8C7-365881F64539}"/>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9" name="Picture 48">
            <a:extLst>
              <a:ext uri="{FF2B5EF4-FFF2-40B4-BE49-F238E27FC236}">
                <a16:creationId xmlns:a16="http://schemas.microsoft.com/office/drawing/2014/main" id="{AEC8E9B6-3D7A-4F5B-9DEC-7C109D10F85D}"/>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51" name="Picture 50">
            <a:extLst>
              <a:ext uri="{FF2B5EF4-FFF2-40B4-BE49-F238E27FC236}">
                <a16:creationId xmlns:a16="http://schemas.microsoft.com/office/drawing/2014/main" id="{B46DE350-A6F7-48F8-BC26-39BE38D1DBFB}"/>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53" name="Rectangle 52">
            <a:extLst>
              <a:ext uri="{FF2B5EF4-FFF2-40B4-BE49-F238E27FC236}">
                <a16:creationId xmlns:a16="http://schemas.microsoft.com/office/drawing/2014/main" id="{C2A1BCF2-2977-4E81-8823-91321793F16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54">
            <a:extLst>
              <a:ext uri="{FF2B5EF4-FFF2-40B4-BE49-F238E27FC236}">
                <a16:creationId xmlns:a16="http://schemas.microsoft.com/office/drawing/2014/main" id="{687BE72E-2DA8-42F0-8ACA-D7572BFA7C9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2119E37C-6053-4A63-BA56-EFD09697CCF3}"/>
              </a:ext>
            </a:extLst>
          </p:cNvPr>
          <p:cNvPicPr>
            <a:picLocks noChangeAspect="1"/>
          </p:cNvPicPr>
          <p:nvPr/>
        </p:nvPicPr>
        <p:blipFill rotWithShape="1">
          <a:blip r:embed="rId6"/>
          <a:srcRect r="-1" b="10285"/>
          <a:stretch/>
        </p:blipFill>
        <p:spPr>
          <a:xfrm>
            <a:off x="5245137" y="3897630"/>
            <a:ext cx="6946861" cy="2960373"/>
          </a:xfrm>
          <a:prstGeom prst="rect">
            <a:avLst/>
          </a:prstGeom>
        </p:spPr>
      </p:pic>
      <p:pic>
        <p:nvPicPr>
          <p:cNvPr id="4" name="Picture 3">
            <a:extLst>
              <a:ext uri="{FF2B5EF4-FFF2-40B4-BE49-F238E27FC236}">
                <a16:creationId xmlns:a16="http://schemas.microsoft.com/office/drawing/2014/main" id="{0A26BE99-8595-426A-87A5-67D94EC6D770}"/>
              </a:ext>
            </a:extLst>
          </p:cNvPr>
          <p:cNvPicPr>
            <a:picLocks noChangeAspect="1"/>
          </p:cNvPicPr>
          <p:nvPr/>
        </p:nvPicPr>
        <p:blipFill rotWithShape="1">
          <a:blip r:embed="rId7"/>
          <a:srcRect l="18299" r="14797" b="-2"/>
          <a:stretch/>
        </p:blipFill>
        <p:spPr>
          <a:xfrm>
            <a:off x="6093558" y="-1"/>
            <a:ext cx="6095267" cy="4259179"/>
          </a:xfrm>
          <a:prstGeom prst="rect">
            <a:avLst/>
          </a:prstGeom>
          <a:ln>
            <a:noFill/>
          </a:ln>
          <a:effectLst/>
        </p:spPr>
      </p:pic>
      <p:pic>
        <p:nvPicPr>
          <p:cNvPr id="57" name="Picture 56">
            <a:extLst>
              <a:ext uri="{FF2B5EF4-FFF2-40B4-BE49-F238E27FC236}">
                <a16:creationId xmlns:a16="http://schemas.microsoft.com/office/drawing/2014/main" id="{AC54A749-0E2B-4E64-AFE3-648F94FE230C}"/>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688333"/>
            <a:ext cx="6400800" cy="185701"/>
          </a:xfrm>
          <a:prstGeom prst="rect">
            <a:avLst/>
          </a:prstGeom>
        </p:spPr>
      </p:pic>
      <p:sp>
        <p:nvSpPr>
          <p:cNvPr id="59" name="Rectangle 58">
            <a:extLst>
              <a:ext uri="{FF2B5EF4-FFF2-40B4-BE49-F238E27FC236}">
                <a16:creationId xmlns:a16="http://schemas.microsoft.com/office/drawing/2014/main" id="{2A924A57-7F88-47CA-B3A0-A4DE369A2F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162908"/>
            <a:ext cx="6411743" cy="253218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3835580-6023-46DC-A3D0-97C85DB24472}"/>
              </a:ext>
            </a:extLst>
          </p:cNvPr>
          <p:cNvSpPr>
            <a:spLocks noGrp="1"/>
          </p:cNvSpPr>
          <p:nvPr>
            <p:ph type="title"/>
          </p:nvPr>
        </p:nvSpPr>
        <p:spPr>
          <a:xfrm>
            <a:off x="680322" y="2403231"/>
            <a:ext cx="5192940" cy="2133600"/>
          </a:xfrm>
        </p:spPr>
        <p:txBody>
          <a:bodyPr vert="horz" lIns="91440" tIns="45720" rIns="91440" bIns="45720" rtlCol="0" anchor="b">
            <a:normAutofit/>
          </a:bodyPr>
          <a:lstStyle/>
          <a:p>
            <a:pPr algn="r"/>
            <a:r>
              <a:rPr lang="en-US" sz="3400" b="1" cap="all" dirty="0"/>
              <a:t>TRAGEDY</a:t>
            </a:r>
            <a:br>
              <a:rPr lang="en-US" sz="3400" b="1" cap="all" dirty="0"/>
            </a:br>
            <a:r>
              <a:rPr lang="en-US" sz="2500" b="1" cap="all" dirty="0"/>
              <a:t>This ad is part of the Iraqi government's anti-terror campaign</a:t>
            </a:r>
            <a:endParaRPr lang="en-US" sz="2500" dirty="0"/>
          </a:p>
        </p:txBody>
      </p:sp>
    </p:spTree>
    <p:extLst>
      <p:ext uri="{BB962C8B-B14F-4D97-AF65-F5344CB8AC3E}">
        <p14:creationId xmlns:p14="http://schemas.microsoft.com/office/powerpoint/2010/main" val="1139382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01CFC1BB-C5B3-4479-9752-C53221627F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4" name="Picture 73">
            <a:extLst>
              <a:ext uri="{FF2B5EF4-FFF2-40B4-BE49-F238E27FC236}">
                <a16:creationId xmlns:a16="http://schemas.microsoft.com/office/drawing/2014/main" id="{5B5FB5AC-39B2-4094-B486-0FCD501D504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76" name="Picture 75">
            <a:extLst>
              <a:ext uri="{FF2B5EF4-FFF2-40B4-BE49-F238E27FC236}">
                <a16:creationId xmlns:a16="http://schemas.microsoft.com/office/drawing/2014/main" id="{7150CFE4-97B0-48C6-ACD6-9399CBA1190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78" name="Rectangle 77">
            <a:extLst>
              <a:ext uri="{FF2B5EF4-FFF2-40B4-BE49-F238E27FC236}">
                <a16:creationId xmlns:a16="http://schemas.microsoft.com/office/drawing/2014/main" id="{A3C6F7F0-46EA-4F8E-A112-1B517C2B5A0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 name="Rectangle 79">
            <a:extLst>
              <a:ext uri="{FF2B5EF4-FFF2-40B4-BE49-F238E27FC236}">
                <a16:creationId xmlns:a16="http://schemas.microsoft.com/office/drawing/2014/main" id="{1691A3CC-CDA1-4C3B-9150-FCFB5373D82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033286D2-BBDD-4412-B857-E6A8FB385BA4}"/>
              </a:ext>
            </a:extLst>
          </p:cNvPr>
          <p:cNvPicPr>
            <a:picLocks noChangeAspect="1"/>
          </p:cNvPicPr>
          <p:nvPr/>
        </p:nvPicPr>
        <p:blipFill rotWithShape="1">
          <a:blip r:embed="rId6"/>
          <a:srcRect t="9091" r="11111"/>
          <a:stretch/>
        </p:blipFill>
        <p:spPr>
          <a:xfrm>
            <a:off x="-3176" y="10"/>
            <a:ext cx="12192000" cy="6857991"/>
          </a:xfrm>
          <a:prstGeom prst="rect">
            <a:avLst/>
          </a:prstGeom>
        </p:spPr>
      </p:pic>
      <p:sp>
        <p:nvSpPr>
          <p:cNvPr id="82" name="Rectangle 81">
            <a:extLst>
              <a:ext uri="{FF2B5EF4-FFF2-40B4-BE49-F238E27FC236}">
                <a16:creationId xmlns:a16="http://schemas.microsoft.com/office/drawing/2014/main" id="{41704883-D088-4683-A1FD-AEE53B33613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 name="Rectangle 83">
            <a:extLst>
              <a:ext uri="{FF2B5EF4-FFF2-40B4-BE49-F238E27FC236}">
                <a16:creationId xmlns:a16="http://schemas.microsoft.com/office/drawing/2014/main" id="{A9C04EC1-26B9-40BD-84A6-B2C0A913D0F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 name="Rectangle 85">
            <a:extLst>
              <a:ext uri="{FF2B5EF4-FFF2-40B4-BE49-F238E27FC236}">
                <a16:creationId xmlns:a16="http://schemas.microsoft.com/office/drawing/2014/main" id="{9BAB74E2-5A82-47FD-BBB4-BFD47779FF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9C4FFB60-A034-4994-8F55-E38D4F31C87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9ADD3C-DCA6-4E4A-8521-4389A6C91EC7}"/>
              </a:ext>
            </a:extLst>
          </p:cNvPr>
          <p:cNvSpPr>
            <a:spLocks noGrp="1"/>
          </p:cNvSpPr>
          <p:nvPr>
            <p:ph type="title"/>
          </p:nvPr>
        </p:nvSpPr>
        <p:spPr>
          <a:xfrm>
            <a:off x="680322" y="4402667"/>
            <a:ext cx="8133478" cy="940240"/>
          </a:xfrm>
        </p:spPr>
        <p:txBody>
          <a:bodyPr vert="horz" lIns="91440" tIns="45720" rIns="91440" bIns="45720" rtlCol="0" anchor="b">
            <a:normAutofit fontScale="90000"/>
          </a:bodyPr>
          <a:lstStyle/>
          <a:p>
            <a:pPr algn="r"/>
            <a:r>
              <a:rPr lang="en-US" sz="3200" b="1" cap="all" dirty="0"/>
              <a:t>REBIRTH </a:t>
            </a:r>
            <a:br>
              <a:rPr lang="en-US" sz="3000" b="1" dirty="0"/>
            </a:br>
            <a:r>
              <a:rPr lang="en-US" sz="3000" b="1" dirty="0"/>
              <a:t>Clint Eastwood Its Half Time America 2012</a:t>
            </a:r>
            <a:endParaRPr lang="en-US" sz="3000" dirty="0"/>
          </a:p>
        </p:txBody>
      </p:sp>
    </p:spTree>
    <p:extLst>
      <p:ext uri="{BB962C8B-B14F-4D97-AF65-F5344CB8AC3E}">
        <p14:creationId xmlns:p14="http://schemas.microsoft.com/office/powerpoint/2010/main" val="155952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4CF45-1DE3-40FD-A311-9B3D13092CA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B6744C2-7F84-4C88-B151-96BFF36436CD}"/>
              </a:ext>
            </a:extLst>
          </p:cNvPr>
          <p:cNvSpPr>
            <a:spLocks noGrp="1"/>
          </p:cNvSpPr>
          <p:nvPr>
            <p:ph idx="1"/>
          </p:nvPr>
        </p:nvSpPr>
        <p:spPr/>
        <p:txBody>
          <a:bodyPr>
            <a:normAutofit fontScale="92500" lnSpcReduction="10000"/>
          </a:bodyPr>
          <a:lstStyle/>
          <a:p>
            <a:r>
              <a:rPr lang="en-US" b="1" dirty="0"/>
              <a:t>The Market of 21</a:t>
            </a:r>
            <a:r>
              <a:rPr lang="en-US" b="1" baseline="30000" dirty="0"/>
              <a:t>st</a:t>
            </a:r>
            <a:r>
              <a:rPr lang="en-US" b="1" dirty="0"/>
              <a:t> century is completely </a:t>
            </a:r>
            <a:r>
              <a:rPr lang="en-US" b="1" dirty="0" err="1"/>
              <a:t>deffrence</a:t>
            </a:r>
            <a:r>
              <a:rPr lang="en-US" b="1" dirty="0"/>
              <a:t> from the 20</a:t>
            </a:r>
            <a:r>
              <a:rPr lang="en-US" b="1" baseline="30000" dirty="0"/>
              <a:t>th</a:t>
            </a:r>
            <a:r>
              <a:rPr lang="en-US" b="1" dirty="0"/>
              <a:t> </a:t>
            </a:r>
          </a:p>
          <a:p>
            <a:r>
              <a:rPr lang="en-US" b="1" dirty="0"/>
              <a:t>In 21</a:t>
            </a:r>
            <a:r>
              <a:rPr lang="en-US" b="1" baseline="30000" dirty="0"/>
              <a:t>st</a:t>
            </a:r>
            <a:r>
              <a:rPr lang="en-US" b="1" dirty="0"/>
              <a:t> century the Buyers have more power than the sellers</a:t>
            </a:r>
          </a:p>
          <a:p>
            <a:r>
              <a:rPr lang="en-US" b="1" dirty="0"/>
              <a:t>Telling and sharing stories is fundamental human activity (even when talking to ourselves) </a:t>
            </a:r>
          </a:p>
          <a:p>
            <a:r>
              <a:rPr lang="en-US" b="1" dirty="0"/>
              <a:t>Storytelling is so much more than telling stories in marketing and communications for businesses of 21</a:t>
            </a:r>
            <a:r>
              <a:rPr lang="en-US" b="1" baseline="30000" dirty="0"/>
              <a:t>st</a:t>
            </a:r>
            <a:r>
              <a:rPr lang="en-US" b="1" dirty="0"/>
              <a:t> century </a:t>
            </a:r>
          </a:p>
          <a:p>
            <a:r>
              <a:rPr lang="en-US" b="1" dirty="0"/>
              <a:t>If individuals can build trust in themselves by telling their stories, why not organizations of the 21</a:t>
            </a:r>
            <a:r>
              <a:rPr lang="en-US" b="1" baseline="30000" dirty="0"/>
              <a:t>st</a:t>
            </a:r>
            <a:r>
              <a:rPr lang="en-US" b="1" dirty="0"/>
              <a:t> century do the same?</a:t>
            </a:r>
          </a:p>
          <a:p>
            <a:r>
              <a:rPr lang="en-US" b="1" dirty="0"/>
              <a:t>7 Rules determined The Art of Telling Your Brand Story</a:t>
            </a:r>
          </a:p>
          <a:p>
            <a:r>
              <a:rPr lang="en-US" dirty="0">
                <a:solidFill>
                  <a:srgbClr val="FFFFFF"/>
                </a:solidFill>
              </a:rPr>
              <a:t>7 Types of Stories Which One Is Your Brand Telling?</a:t>
            </a:r>
            <a:endParaRPr lang="en-US" b="1" dirty="0"/>
          </a:p>
          <a:p>
            <a:pPr marL="0" indent="0">
              <a:buNone/>
            </a:pPr>
            <a:endParaRPr lang="en-US" b="1" dirty="0"/>
          </a:p>
          <a:p>
            <a:endParaRPr lang="en-US" b="1" dirty="0"/>
          </a:p>
          <a:p>
            <a:endParaRPr lang="en-US" dirty="0"/>
          </a:p>
        </p:txBody>
      </p:sp>
    </p:spTree>
    <p:extLst>
      <p:ext uri="{BB962C8B-B14F-4D97-AF65-F5344CB8AC3E}">
        <p14:creationId xmlns:p14="http://schemas.microsoft.com/office/powerpoint/2010/main" val="3380260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3E6C53-102E-4ACA-BCBB-3CC973B9948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17B2B42C-0777-4D6E-9432-535281803A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1" name="Picture 10">
            <a:extLst>
              <a:ext uri="{FF2B5EF4-FFF2-40B4-BE49-F238E27FC236}">
                <a16:creationId xmlns:a16="http://schemas.microsoft.com/office/drawing/2014/main" id="{EFEAAB60-93E2-4DC6-99AC-939637BCE86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3" name="Rectangle 12">
            <a:extLst>
              <a:ext uri="{FF2B5EF4-FFF2-40B4-BE49-F238E27FC236}">
                <a16:creationId xmlns:a16="http://schemas.microsoft.com/office/drawing/2014/main" id="{7EF5ECB8-D49C-48FB-A93E-88EB2FFDFD4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411B77A2-BD5C-432D-B52E-C12612C74C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87C031CB-DEB3-405F-9996-5322C24A6A9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92031F0E-C3FA-4DAF-BD13-4AC665CFF0FC}"/>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1" name="Picture 20">
            <a:extLst>
              <a:ext uri="{FF2B5EF4-FFF2-40B4-BE49-F238E27FC236}">
                <a16:creationId xmlns:a16="http://schemas.microsoft.com/office/drawing/2014/main" id="{BE685C68-BF28-4330-A4FE-33ABD88511AA}"/>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5349629"/>
            <a:ext cx="11525954" cy="275942"/>
          </a:xfrm>
          <a:prstGeom prst="rect">
            <a:avLst/>
          </a:prstGeom>
        </p:spPr>
      </p:pic>
      <p:sp>
        <p:nvSpPr>
          <p:cNvPr id="23" name="Rectangle 22">
            <a:extLst>
              <a:ext uri="{FF2B5EF4-FFF2-40B4-BE49-F238E27FC236}">
                <a16:creationId xmlns:a16="http://schemas.microsoft.com/office/drawing/2014/main" id="{273350E1-40B5-47D9-8DDD-3C2A17B4B6D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1525954" cy="537949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25" name="Picture 24">
            <a:extLst>
              <a:ext uri="{FF2B5EF4-FFF2-40B4-BE49-F238E27FC236}">
                <a16:creationId xmlns:a16="http://schemas.microsoft.com/office/drawing/2014/main" id="{A1500D0A-0DCA-4E06-8B25-618E6299CC9A}"/>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4686838"/>
            <a:ext cx="1602997" cy="144270"/>
          </a:xfrm>
          <a:prstGeom prst="rect">
            <a:avLst/>
          </a:prstGeom>
        </p:spPr>
      </p:pic>
      <p:sp>
        <p:nvSpPr>
          <p:cNvPr id="27" name="Rectangle 26">
            <a:extLst>
              <a:ext uri="{FF2B5EF4-FFF2-40B4-BE49-F238E27FC236}">
                <a16:creationId xmlns:a16="http://schemas.microsoft.com/office/drawing/2014/main" id="{108AC4DC-69B5-4DD1-84BC-850C5A28618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3034068"/>
            <a:ext cx="1602997"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1156636-1E00-4474-A5FC-E2B3DAF88A2F}"/>
              </a:ext>
            </a:extLst>
          </p:cNvPr>
          <p:cNvSpPr>
            <a:spLocks noGrp="1"/>
          </p:cNvSpPr>
          <p:nvPr>
            <p:ph type="title"/>
          </p:nvPr>
        </p:nvSpPr>
        <p:spPr>
          <a:xfrm>
            <a:off x="4063113" y="1997765"/>
            <a:ext cx="5872891" cy="2696635"/>
          </a:xfrm>
        </p:spPr>
        <p:txBody>
          <a:bodyPr vert="horz" lIns="91440" tIns="45720" rIns="91440" bIns="45720" rtlCol="0" anchor="b">
            <a:normAutofit/>
          </a:bodyPr>
          <a:lstStyle/>
          <a:p>
            <a:pPr algn="r"/>
            <a:r>
              <a:rPr lang="en-US" sz="6000" dirty="0">
                <a:solidFill>
                  <a:srgbClr val="FFFFFF"/>
                </a:solidFill>
              </a:rPr>
              <a:t>	THANKS </a:t>
            </a:r>
            <a:r>
              <a:rPr lang="en-US" sz="6000" dirty="0">
                <a:solidFill>
                  <a:srgbClr val="FFFFFF"/>
                </a:solidFill>
                <a:sym typeface="Wingdings" panose="05000000000000000000" pitchFamily="2" charset="2"/>
              </a:rPr>
              <a:t></a:t>
            </a:r>
            <a:endParaRPr lang="en-US" sz="6000" dirty="0">
              <a:solidFill>
                <a:srgbClr val="FFFFFF"/>
              </a:solidFill>
            </a:endParaRPr>
          </a:p>
        </p:txBody>
      </p:sp>
    </p:spTree>
    <p:extLst>
      <p:ext uri="{BB962C8B-B14F-4D97-AF65-F5344CB8AC3E}">
        <p14:creationId xmlns:p14="http://schemas.microsoft.com/office/powerpoint/2010/main" val="1927324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47" name="Picture 146">
            <a:extLst>
              <a:ext uri="{FF2B5EF4-FFF2-40B4-BE49-F238E27FC236}">
                <a16:creationId xmlns:a16="http://schemas.microsoft.com/office/drawing/2014/main" id="{DE641BE7-E53D-4EDB-86DC-A76FE7EB682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9" name="Picture 148">
            <a:extLst>
              <a:ext uri="{FF2B5EF4-FFF2-40B4-BE49-F238E27FC236}">
                <a16:creationId xmlns:a16="http://schemas.microsoft.com/office/drawing/2014/main" id="{D76FB576-CA80-4A46-AE21-57CB59E087FC}"/>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51" name="Picture 150">
            <a:extLst>
              <a:ext uri="{FF2B5EF4-FFF2-40B4-BE49-F238E27FC236}">
                <a16:creationId xmlns:a16="http://schemas.microsoft.com/office/drawing/2014/main" id="{68ACDD95-D489-4928-ADC4-C261BEDEB5D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53" name="Rectangle 152">
            <a:extLst>
              <a:ext uri="{FF2B5EF4-FFF2-40B4-BE49-F238E27FC236}">
                <a16:creationId xmlns:a16="http://schemas.microsoft.com/office/drawing/2014/main" id="{2001B4CE-DF79-4F9D-8ED5-A8AF7FC7A4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5" name="Rectangle 154">
            <a:extLst>
              <a:ext uri="{FF2B5EF4-FFF2-40B4-BE49-F238E27FC236}">
                <a16:creationId xmlns:a16="http://schemas.microsoft.com/office/drawing/2014/main" id="{6D1B22DD-9D42-447D-8986-CBC33EF250F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57" name="Group 156">
            <a:extLst>
              <a:ext uri="{FF2B5EF4-FFF2-40B4-BE49-F238E27FC236}">
                <a16:creationId xmlns:a16="http://schemas.microsoft.com/office/drawing/2014/main" id="{E51C2258-F230-47FE-825B-F52CB53087C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58" name="Rectangle 157">
              <a:extLst>
                <a:ext uri="{FF2B5EF4-FFF2-40B4-BE49-F238E27FC236}">
                  <a16:creationId xmlns:a16="http://schemas.microsoft.com/office/drawing/2014/main" id="{80A22A3E-E50F-4433-BACC-C5ECE7400FC4}"/>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9" name="Picture 158">
              <a:extLst>
                <a:ext uri="{FF2B5EF4-FFF2-40B4-BE49-F238E27FC236}">
                  <a16:creationId xmlns:a16="http://schemas.microsoft.com/office/drawing/2014/main" id="{EEC51DAD-4714-40CD-9168-2EBE7F82709F}"/>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61" name="Rectangle 160">
            <a:extLst>
              <a:ext uri="{FF2B5EF4-FFF2-40B4-BE49-F238E27FC236}">
                <a16:creationId xmlns:a16="http://schemas.microsoft.com/office/drawing/2014/main" id="{58DB5BC9-7FB7-4DE0-BA79-39BC8F7303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129873"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 name="Rectangle 162">
            <a:extLst>
              <a:ext uri="{FF2B5EF4-FFF2-40B4-BE49-F238E27FC236}">
                <a16:creationId xmlns:a16="http://schemas.microsoft.com/office/drawing/2014/main" id="{37CF0883-AA96-4F29-91B6-E8905355712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3503" y="4557357"/>
            <a:ext cx="3925907"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 name="Rectangle 164">
            <a:extLst>
              <a:ext uri="{FF2B5EF4-FFF2-40B4-BE49-F238E27FC236}">
                <a16:creationId xmlns:a16="http://schemas.microsoft.com/office/drawing/2014/main" id="{D9B797FF-D9BE-4A45-92AA-9E9EF1D1F5B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119287"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29F78ADC-521A-4320-A903-A6944039F2D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84159" y="6210130"/>
            <a:ext cx="3918428"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descr="http://solarey.net/wp-content/uploads/2016/08/Ancient-Egyptian-Hieroglyphics.jpg">
            <a:extLst>
              <a:ext uri="{FF2B5EF4-FFF2-40B4-BE49-F238E27FC236}">
                <a16:creationId xmlns:a16="http://schemas.microsoft.com/office/drawing/2014/main" id="{0B82DBD3-C7DB-496B-9300-4B335A58DBB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1369"/>
          <a:stretch/>
        </p:blipFill>
        <p:spPr bwMode="auto">
          <a:xfrm>
            <a:off x="8284162" y="640078"/>
            <a:ext cx="3270387" cy="3609141"/>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pic>
        <p:nvPicPr>
          <p:cNvPr id="1032" name="Picture 8" descr="http://giglee.in/wp-content/uploads/2017/09/agatha-christie-promojpg.jpg">
            <a:extLst>
              <a:ext uri="{FF2B5EF4-FFF2-40B4-BE49-F238E27FC236}">
                <a16:creationId xmlns:a16="http://schemas.microsoft.com/office/drawing/2014/main" id="{7E24C14D-8A51-4142-91B2-F461AA6D68A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395" r="14396" b="1"/>
          <a:stretch/>
        </p:blipFill>
        <p:spPr bwMode="auto">
          <a:xfrm>
            <a:off x="4848897" y="640078"/>
            <a:ext cx="3270387" cy="3609141"/>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pic>
        <p:nvPicPr>
          <p:cNvPr id="1038" name="Picture 14" descr="https://fantasycollective.files.wordpress.com/2013/07/storyteller.jpg">
            <a:extLst>
              <a:ext uri="{FF2B5EF4-FFF2-40B4-BE49-F238E27FC236}">
                <a16:creationId xmlns:a16="http://schemas.microsoft.com/office/drawing/2014/main" id="{BBAECE6E-095B-4C5D-826E-60295A007E3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38610" b="1"/>
          <a:stretch/>
        </p:blipFill>
        <p:spPr bwMode="auto">
          <a:xfrm>
            <a:off x="1413632" y="640078"/>
            <a:ext cx="3270387" cy="3609141"/>
          </a:xfrm>
          <a:prstGeom prst="rect">
            <a:avLst/>
          </a:prstGeom>
          <a:noFill/>
          <a:ln>
            <a:noFill/>
          </a:ln>
          <a:effectLst>
            <a:outerShdw blurRad="76200" dist="63500" dir="5040000" algn="tl" rotWithShape="0">
              <a:srgbClr val="000000">
                <a:alpha val="41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8DF5327-9440-49FC-82C2-CFA83708B19A}"/>
              </a:ext>
            </a:extLst>
          </p:cNvPr>
          <p:cNvSpPr>
            <a:spLocks noGrp="1"/>
          </p:cNvSpPr>
          <p:nvPr>
            <p:ph type="title"/>
          </p:nvPr>
        </p:nvSpPr>
        <p:spPr>
          <a:xfrm>
            <a:off x="690908" y="4710483"/>
            <a:ext cx="7284680" cy="940240"/>
          </a:xfrm>
        </p:spPr>
        <p:txBody>
          <a:bodyPr vert="horz" lIns="91440" tIns="45720" rIns="91440" bIns="45720" rtlCol="0" anchor="b">
            <a:normAutofit/>
          </a:bodyPr>
          <a:lstStyle/>
          <a:p>
            <a:pPr algn="r"/>
            <a:r>
              <a:rPr lang="en-US" sz="4100" dirty="0"/>
              <a:t>Humans connect with stories </a:t>
            </a:r>
          </a:p>
        </p:txBody>
      </p:sp>
    </p:spTree>
    <p:extLst>
      <p:ext uri="{BB962C8B-B14F-4D97-AF65-F5344CB8AC3E}">
        <p14:creationId xmlns:p14="http://schemas.microsoft.com/office/powerpoint/2010/main" val="3480241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shade val="100000"/>
                <a:hueMod val="100000"/>
                <a:satMod val="110000"/>
                <a:lumMod val="79000"/>
                <a:lumOff val="21000"/>
              </a:schemeClr>
            </a:gs>
            <a:gs pos="100000">
              <a:schemeClr val="bg2">
                <a:shade val="78000"/>
                <a:hueMod val="44000"/>
                <a:satMod val="200000"/>
                <a:lumMod val="70000"/>
              </a:schemeClr>
            </a:gs>
          </a:gsLst>
          <a:lin ang="0" scaled="1"/>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3E6C53-102E-4ACA-BCBB-3CC973B9948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17B2B42C-0777-4D6E-9432-535281803A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1" name="Picture 10">
            <a:extLst>
              <a:ext uri="{FF2B5EF4-FFF2-40B4-BE49-F238E27FC236}">
                <a16:creationId xmlns:a16="http://schemas.microsoft.com/office/drawing/2014/main" id="{EFEAAB60-93E2-4DC6-99AC-939637BCE86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3" name="Rectangle 12">
            <a:extLst>
              <a:ext uri="{FF2B5EF4-FFF2-40B4-BE49-F238E27FC236}">
                <a16:creationId xmlns:a16="http://schemas.microsoft.com/office/drawing/2014/main" id="{7EF5ECB8-D49C-48FB-A93E-88EB2FFDFD4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411B77A2-BD5C-432D-B52E-C12612C74C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8B1B45BD-D05B-47CB-97E5-994F293A15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7BDE151-4F7A-4E95-939F-18B2F607C74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2D3E1E67-68B8-49AF-8DBA-E7E08CD3F88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68225"/>
            <a:ext cx="12188824" cy="2289774"/>
          </a:xfrm>
          <a:prstGeom prst="rect">
            <a:avLst/>
          </a:prstGeom>
          <a:solidFill>
            <a:srgbClr val="181717">
              <a:alpha val="8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896FDE7C-B860-44EE-B294-C8358F7A8EB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3921" y="4568225"/>
            <a:ext cx="2764903" cy="22897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5B9225A-B02E-44AE-9931-F546BA0A83CB}"/>
              </a:ext>
            </a:extLst>
          </p:cNvPr>
          <p:cNvSpPr>
            <a:spLocks noGrp="1"/>
          </p:cNvSpPr>
          <p:nvPr>
            <p:ph type="title"/>
          </p:nvPr>
        </p:nvSpPr>
        <p:spPr>
          <a:xfrm>
            <a:off x="965200" y="643467"/>
            <a:ext cx="8133812" cy="3603022"/>
          </a:xfrm>
        </p:spPr>
        <p:txBody>
          <a:bodyPr vert="horz" lIns="91440" tIns="45720" rIns="91440" bIns="45720" rtlCol="0" anchor="b">
            <a:normAutofit/>
          </a:bodyPr>
          <a:lstStyle/>
          <a:p>
            <a:pPr algn="r"/>
            <a:r>
              <a:rPr lang="en-US" sz="8000"/>
              <a:t>QUESTIONS </a:t>
            </a:r>
            <a:r>
              <a:rPr lang="en-US" sz="8000">
                <a:sym typeface="Wingdings" panose="05000000000000000000" pitchFamily="2" charset="2"/>
              </a:rPr>
              <a:t></a:t>
            </a:r>
            <a:endParaRPr lang="en-US" sz="8000"/>
          </a:p>
        </p:txBody>
      </p:sp>
    </p:spTree>
    <p:extLst>
      <p:ext uri="{BB962C8B-B14F-4D97-AF65-F5344CB8AC3E}">
        <p14:creationId xmlns:p14="http://schemas.microsoft.com/office/powerpoint/2010/main" val="2348811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01CFC1BB-C5B3-4479-9752-C53221627F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3" name="Picture 72">
            <a:extLst>
              <a:ext uri="{FF2B5EF4-FFF2-40B4-BE49-F238E27FC236}">
                <a16:creationId xmlns:a16="http://schemas.microsoft.com/office/drawing/2014/main" id="{5B5FB5AC-39B2-4094-B486-0FCD501D504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75" name="Picture 74">
            <a:extLst>
              <a:ext uri="{FF2B5EF4-FFF2-40B4-BE49-F238E27FC236}">
                <a16:creationId xmlns:a16="http://schemas.microsoft.com/office/drawing/2014/main" id="{7150CFE4-97B0-48C6-ACD6-9399CBA1190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77" name="Rectangle 76">
            <a:extLst>
              <a:ext uri="{FF2B5EF4-FFF2-40B4-BE49-F238E27FC236}">
                <a16:creationId xmlns:a16="http://schemas.microsoft.com/office/drawing/2014/main" id="{A3C6F7F0-46EA-4F8E-A112-1B517C2B5A0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a:extLst>
              <a:ext uri="{FF2B5EF4-FFF2-40B4-BE49-F238E27FC236}">
                <a16:creationId xmlns:a16="http://schemas.microsoft.com/office/drawing/2014/main" id="{1691A3CC-CDA1-4C3B-9150-FCFB5373D82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descr="https://www.hudson.org/content/researches/thumb/11282/feature_brendan_photo.jpg">
            <a:extLst>
              <a:ext uri="{FF2B5EF4-FFF2-40B4-BE49-F238E27FC236}">
                <a16:creationId xmlns:a16="http://schemas.microsoft.com/office/drawing/2014/main" id="{DBDF6345-73D3-4678-852D-3B9E3FC138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2" t="2439" r="34892" b="1"/>
          <a:stretch/>
        </p:blipFill>
        <p:spPr bwMode="auto">
          <a:xfrm>
            <a:off x="8254" y="34300"/>
            <a:ext cx="12192000" cy="6857991"/>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41704883-D088-4683-A1FD-AEE53B33613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A9C04EC1-26B9-40BD-84A6-B2C0A913D0F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 name="Rectangle 84">
            <a:extLst>
              <a:ext uri="{FF2B5EF4-FFF2-40B4-BE49-F238E27FC236}">
                <a16:creationId xmlns:a16="http://schemas.microsoft.com/office/drawing/2014/main" id="{9BAB74E2-5A82-47FD-BBB4-BFD47779FF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C4FFB60-A034-4994-8F55-E38D4F31C87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2E7D23-C48F-434B-A8E9-8C0682BC1964}"/>
              </a:ext>
            </a:extLst>
          </p:cNvPr>
          <p:cNvSpPr>
            <a:spLocks noGrp="1"/>
          </p:cNvSpPr>
          <p:nvPr>
            <p:ph type="title"/>
          </p:nvPr>
        </p:nvSpPr>
        <p:spPr>
          <a:xfrm>
            <a:off x="680322" y="4402667"/>
            <a:ext cx="8133478" cy="940240"/>
          </a:xfrm>
        </p:spPr>
        <p:txBody>
          <a:bodyPr vert="horz" lIns="91440" tIns="45720" rIns="91440" bIns="45720" rtlCol="0" anchor="b">
            <a:normAutofit/>
          </a:bodyPr>
          <a:lstStyle/>
          <a:p>
            <a:pPr algn="r"/>
            <a:r>
              <a:rPr lang="en-US" sz="4800"/>
              <a:t>The Marketing of the 20</a:t>
            </a:r>
            <a:r>
              <a:rPr lang="en-US" sz="4800" baseline="30000"/>
              <a:t>TH</a:t>
            </a:r>
            <a:r>
              <a:rPr lang="en-US" sz="4800"/>
              <a:t> </a:t>
            </a:r>
          </a:p>
        </p:txBody>
      </p:sp>
    </p:spTree>
    <p:extLst>
      <p:ext uri="{BB962C8B-B14F-4D97-AF65-F5344CB8AC3E}">
        <p14:creationId xmlns:p14="http://schemas.microsoft.com/office/powerpoint/2010/main" val="1350204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2DA09-7F82-474E-ACD8-D68B87394507}"/>
              </a:ext>
            </a:extLst>
          </p:cNvPr>
          <p:cNvSpPr>
            <a:spLocks noGrp="1"/>
          </p:cNvSpPr>
          <p:nvPr>
            <p:ph type="title"/>
          </p:nvPr>
        </p:nvSpPr>
        <p:spPr/>
        <p:txBody>
          <a:bodyPr/>
          <a:lstStyle/>
          <a:p>
            <a:r>
              <a:rPr lang="en-US" dirty="0"/>
              <a:t>The Marketing of the 20</a:t>
            </a:r>
            <a:r>
              <a:rPr lang="en-US" baseline="30000" dirty="0"/>
              <a:t>TH</a:t>
            </a:r>
            <a:r>
              <a:rPr lang="en-US" dirty="0"/>
              <a:t>  </a:t>
            </a:r>
          </a:p>
        </p:txBody>
      </p:sp>
      <p:sp>
        <p:nvSpPr>
          <p:cNvPr id="3" name="Content Placeholder 2">
            <a:extLst>
              <a:ext uri="{FF2B5EF4-FFF2-40B4-BE49-F238E27FC236}">
                <a16:creationId xmlns:a16="http://schemas.microsoft.com/office/drawing/2014/main" id="{C4907EDD-AC80-4E6B-A6E1-1449D4FDDE65}"/>
              </a:ext>
            </a:extLst>
          </p:cNvPr>
          <p:cNvSpPr>
            <a:spLocks noGrp="1"/>
          </p:cNvSpPr>
          <p:nvPr>
            <p:ph idx="1"/>
          </p:nvPr>
        </p:nvSpPr>
        <p:spPr/>
        <p:txBody>
          <a:bodyPr/>
          <a:lstStyle/>
          <a:p>
            <a:r>
              <a:rPr lang="en-US" dirty="0"/>
              <a:t>One-way messages </a:t>
            </a:r>
          </a:p>
          <a:p>
            <a:r>
              <a:rPr lang="en-US" dirty="0"/>
              <a:t>Sellers have all the power</a:t>
            </a:r>
          </a:p>
          <a:p>
            <a:r>
              <a:rPr lang="en-US" dirty="0"/>
              <a:t>Buyers had no power.</a:t>
            </a:r>
          </a:p>
          <a:p>
            <a:r>
              <a:rPr lang="en-US" dirty="0"/>
              <a:t>Hard for </a:t>
            </a:r>
            <a:r>
              <a:rPr lang="en-US" dirty="0" err="1"/>
              <a:t>Buyrs</a:t>
            </a:r>
            <a:r>
              <a:rPr lang="en-US" dirty="0"/>
              <a:t> to talk back</a:t>
            </a:r>
          </a:p>
        </p:txBody>
      </p:sp>
    </p:spTree>
    <p:extLst>
      <p:ext uri="{BB962C8B-B14F-4D97-AF65-F5344CB8AC3E}">
        <p14:creationId xmlns:p14="http://schemas.microsoft.com/office/powerpoint/2010/main" val="1947675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3E6C53-102E-4ACA-BCBB-3CC973B9948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17B2B42C-0777-4D6E-9432-535281803A88}"/>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1" name="Picture 10">
            <a:extLst>
              <a:ext uri="{FF2B5EF4-FFF2-40B4-BE49-F238E27FC236}">
                <a16:creationId xmlns:a16="http://schemas.microsoft.com/office/drawing/2014/main" id="{EFEAAB60-93E2-4DC6-99AC-939637BCE864}"/>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3" name="Rectangle 12">
            <a:extLst>
              <a:ext uri="{FF2B5EF4-FFF2-40B4-BE49-F238E27FC236}">
                <a16:creationId xmlns:a16="http://schemas.microsoft.com/office/drawing/2014/main" id="{7EF5ECB8-D49C-48FB-A93E-88EB2FFDFD4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411B77A2-BD5C-432D-B52E-C12612C74C1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58BBCFF1-6BF3-4941-973F-CE3A1F225EF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B170B3D-1B5C-4AA5-B670-B783ADC5FA5D}"/>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5368291"/>
            <a:ext cx="12192000" cy="275942"/>
          </a:xfrm>
          <a:prstGeom prst="rect">
            <a:avLst/>
          </a:prstGeom>
        </p:spPr>
      </p:pic>
      <p:sp>
        <p:nvSpPr>
          <p:cNvPr id="21" name="Rectangle 20">
            <a:extLst>
              <a:ext uri="{FF2B5EF4-FFF2-40B4-BE49-F238E27FC236}">
                <a16:creationId xmlns:a16="http://schemas.microsoft.com/office/drawing/2014/main" id="{8EE3C243-B4B4-4FE3-AFF2-E81D7F48CAA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379501"/>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471A2-2C74-481B-B256-3FC13DE00ED8}"/>
              </a:ext>
            </a:extLst>
          </p:cNvPr>
          <p:cNvSpPr>
            <a:spLocks noGrp="1"/>
          </p:cNvSpPr>
          <p:nvPr>
            <p:ph type="title"/>
          </p:nvPr>
        </p:nvSpPr>
        <p:spPr>
          <a:xfrm>
            <a:off x="680322" y="1216404"/>
            <a:ext cx="9689360" cy="3841362"/>
          </a:xfrm>
        </p:spPr>
        <p:txBody>
          <a:bodyPr vert="horz" lIns="91440" tIns="45720" rIns="91440" bIns="45720" rtlCol="0" anchor="b">
            <a:normAutofit/>
          </a:bodyPr>
          <a:lstStyle/>
          <a:p>
            <a:pPr algn="r"/>
            <a:r>
              <a:rPr lang="en-US" sz="7200"/>
              <a:t>The Marketing of the 21</a:t>
            </a:r>
            <a:r>
              <a:rPr lang="en-US" sz="7200" baseline="30000"/>
              <a:t>st</a:t>
            </a:r>
            <a:r>
              <a:rPr lang="en-US" sz="7200"/>
              <a:t> Century</a:t>
            </a:r>
          </a:p>
        </p:txBody>
      </p:sp>
    </p:spTree>
    <p:extLst>
      <p:ext uri="{BB962C8B-B14F-4D97-AF65-F5344CB8AC3E}">
        <p14:creationId xmlns:p14="http://schemas.microsoft.com/office/powerpoint/2010/main" val="2050120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F59B1-5E86-4B66-B931-409ACF752410}"/>
              </a:ext>
            </a:extLst>
          </p:cNvPr>
          <p:cNvSpPr>
            <a:spLocks noGrp="1"/>
          </p:cNvSpPr>
          <p:nvPr>
            <p:ph type="title"/>
          </p:nvPr>
        </p:nvSpPr>
        <p:spPr/>
        <p:txBody>
          <a:bodyPr/>
          <a:lstStyle/>
          <a:p>
            <a:r>
              <a:rPr lang="en-US" dirty="0"/>
              <a:t>Why the Model Changed?</a:t>
            </a:r>
          </a:p>
        </p:txBody>
      </p:sp>
      <p:sp>
        <p:nvSpPr>
          <p:cNvPr id="3" name="Content Placeholder 2">
            <a:extLst>
              <a:ext uri="{FF2B5EF4-FFF2-40B4-BE49-F238E27FC236}">
                <a16:creationId xmlns:a16="http://schemas.microsoft.com/office/drawing/2014/main" id="{6BD06EBA-8315-4886-9696-9FEE39705B49}"/>
              </a:ext>
            </a:extLst>
          </p:cNvPr>
          <p:cNvSpPr>
            <a:spLocks noGrp="1"/>
          </p:cNvSpPr>
          <p:nvPr>
            <p:ph idx="1"/>
          </p:nvPr>
        </p:nvSpPr>
        <p:spPr>
          <a:xfrm>
            <a:off x="680320" y="2384999"/>
            <a:ext cx="9613861" cy="3599316"/>
          </a:xfrm>
        </p:spPr>
        <p:txBody>
          <a:bodyPr/>
          <a:lstStyle/>
          <a:p>
            <a:r>
              <a:rPr lang="en-US" sz="3000" b="1" dirty="0"/>
              <a:t>First Change: Buyers Have The Power</a:t>
            </a:r>
          </a:p>
          <a:p>
            <a:r>
              <a:rPr lang="en-US" sz="900" strike="sngStrike" dirty="0"/>
              <a:t>Second Change: is the fragmentation of media.</a:t>
            </a:r>
          </a:p>
          <a:p>
            <a:r>
              <a:rPr lang="en-US" sz="900" strike="sngStrike" dirty="0"/>
              <a:t>Third Change: is technological</a:t>
            </a:r>
          </a:p>
          <a:p>
            <a:r>
              <a:rPr lang="en-US" sz="900" strike="sngStrike" dirty="0"/>
              <a:t>Fourth Change: is social.</a:t>
            </a:r>
          </a:p>
        </p:txBody>
      </p:sp>
    </p:spTree>
    <p:extLst>
      <p:ext uri="{BB962C8B-B14F-4D97-AF65-F5344CB8AC3E}">
        <p14:creationId xmlns:p14="http://schemas.microsoft.com/office/powerpoint/2010/main" val="1095191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F59B1-5E86-4B66-B931-409ACF752410}"/>
              </a:ext>
            </a:extLst>
          </p:cNvPr>
          <p:cNvSpPr>
            <a:spLocks noGrp="1"/>
          </p:cNvSpPr>
          <p:nvPr>
            <p:ph type="title"/>
          </p:nvPr>
        </p:nvSpPr>
        <p:spPr/>
        <p:txBody>
          <a:bodyPr/>
          <a:lstStyle/>
          <a:p>
            <a:r>
              <a:rPr lang="en-US" dirty="0"/>
              <a:t>Why the Model Changed?</a:t>
            </a:r>
          </a:p>
        </p:txBody>
      </p:sp>
      <p:sp>
        <p:nvSpPr>
          <p:cNvPr id="3" name="Content Placeholder 2">
            <a:extLst>
              <a:ext uri="{FF2B5EF4-FFF2-40B4-BE49-F238E27FC236}">
                <a16:creationId xmlns:a16="http://schemas.microsoft.com/office/drawing/2014/main" id="{6BD06EBA-8315-4886-9696-9FEE39705B49}"/>
              </a:ext>
            </a:extLst>
          </p:cNvPr>
          <p:cNvSpPr>
            <a:spLocks noGrp="1"/>
          </p:cNvSpPr>
          <p:nvPr>
            <p:ph idx="1"/>
          </p:nvPr>
        </p:nvSpPr>
        <p:spPr>
          <a:xfrm>
            <a:off x="680320" y="2384999"/>
            <a:ext cx="9613861" cy="3599316"/>
          </a:xfrm>
        </p:spPr>
        <p:txBody>
          <a:bodyPr/>
          <a:lstStyle/>
          <a:p>
            <a:r>
              <a:rPr lang="en-US" sz="900" dirty="0"/>
              <a:t>First Change: is the shift in the balance of power in the marketplace from sellers to buyers.</a:t>
            </a:r>
          </a:p>
          <a:p>
            <a:r>
              <a:rPr lang="en-US" sz="3000" b="1" dirty="0"/>
              <a:t>Second Change: Fragmentation of Media</a:t>
            </a:r>
          </a:p>
          <a:p>
            <a:r>
              <a:rPr lang="en-US" sz="900" dirty="0"/>
              <a:t>Third Change: is technological</a:t>
            </a:r>
          </a:p>
          <a:p>
            <a:r>
              <a:rPr lang="en-US" sz="900" dirty="0"/>
              <a:t>Fourth Change: is social.</a:t>
            </a:r>
          </a:p>
        </p:txBody>
      </p:sp>
    </p:spTree>
    <p:extLst>
      <p:ext uri="{BB962C8B-B14F-4D97-AF65-F5344CB8AC3E}">
        <p14:creationId xmlns:p14="http://schemas.microsoft.com/office/powerpoint/2010/main" val="3160048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F59B1-5E86-4B66-B931-409ACF752410}"/>
              </a:ext>
            </a:extLst>
          </p:cNvPr>
          <p:cNvSpPr>
            <a:spLocks noGrp="1"/>
          </p:cNvSpPr>
          <p:nvPr>
            <p:ph type="title"/>
          </p:nvPr>
        </p:nvSpPr>
        <p:spPr/>
        <p:txBody>
          <a:bodyPr/>
          <a:lstStyle/>
          <a:p>
            <a:r>
              <a:rPr lang="en-US" dirty="0"/>
              <a:t>Why the Model Changed?</a:t>
            </a:r>
          </a:p>
        </p:txBody>
      </p:sp>
      <p:sp>
        <p:nvSpPr>
          <p:cNvPr id="3" name="Content Placeholder 2">
            <a:extLst>
              <a:ext uri="{FF2B5EF4-FFF2-40B4-BE49-F238E27FC236}">
                <a16:creationId xmlns:a16="http://schemas.microsoft.com/office/drawing/2014/main" id="{6BD06EBA-8315-4886-9696-9FEE39705B49}"/>
              </a:ext>
            </a:extLst>
          </p:cNvPr>
          <p:cNvSpPr>
            <a:spLocks noGrp="1"/>
          </p:cNvSpPr>
          <p:nvPr>
            <p:ph idx="1"/>
          </p:nvPr>
        </p:nvSpPr>
        <p:spPr>
          <a:xfrm>
            <a:off x="680320" y="2384999"/>
            <a:ext cx="9613861" cy="3599316"/>
          </a:xfrm>
        </p:spPr>
        <p:txBody>
          <a:bodyPr/>
          <a:lstStyle/>
          <a:p>
            <a:r>
              <a:rPr lang="en-US" sz="900" dirty="0"/>
              <a:t>First Change: is the shift in the balance of power in the marketplace from sellers to buyers.</a:t>
            </a:r>
          </a:p>
          <a:p>
            <a:r>
              <a:rPr lang="en-US" sz="900" dirty="0"/>
              <a:t>Second Change: is the fragmentation of media.</a:t>
            </a:r>
          </a:p>
          <a:p>
            <a:r>
              <a:rPr lang="en-US" sz="3000" b="1" dirty="0"/>
              <a:t>Third Change: The New Technologies</a:t>
            </a:r>
          </a:p>
          <a:p>
            <a:r>
              <a:rPr lang="en-US" sz="900" dirty="0"/>
              <a:t>Fourth Change: is social.</a:t>
            </a:r>
          </a:p>
        </p:txBody>
      </p:sp>
    </p:spTree>
    <p:extLst>
      <p:ext uri="{BB962C8B-B14F-4D97-AF65-F5344CB8AC3E}">
        <p14:creationId xmlns:p14="http://schemas.microsoft.com/office/powerpoint/2010/main" val="3980422443"/>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538</TotalTime>
  <Words>1810</Words>
  <Application>Microsoft Office PowerPoint</Application>
  <PresentationFormat>Widescreen</PresentationFormat>
  <Paragraphs>182</Paragraphs>
  <Slides>30</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Trebuchet MS</vt:lpstr>
      <vt:lpstr>Wingdings</vt:lpstr>
      <vt:lpstr>Berlin</vt:lpstr>
      <vt:lpstr>USE NARRATIVE TO BUILD YOUR BRAND</vt:lpstr>
      <vt:lpstr>“The most powerful person in the world is the story teller “  - Steve Jobs</vt:lpstr>
      <vt:lpstr>Humans connect with stories </vt:lpstr>
      <vt:lpstr>The Marketing of the 20TH </vt:lpstr>
      <vt:lpstr>The Marketing of the 20TH  </vt:lpstr>
      <vt:lpstr>The Marketing of the 21st Century</vt:lpstr>
      <vt:lpstr>Why the Model Changed?</vt:lpstr>
      <vt:lpstr>Why the Model Changed?</vt:lpstr>
      <vt:lpstr>Why the Model Changed?</vt:lpstr>
      <vt:lpstr>Why the Model Changed?</vt:lpstr>
      <vt:lpstr>Sellers &amp; Buyers of 21st Century  Powerful Advice from Bell Gates </vt:lpstr>
      <vt:lpstr>Art and Rules - Brand Stories 21st Century</vt:lpstr>
      <vt:lpstr>A. 7 Rules -The Art of Telling Your Brand Story</vt:lpstr>
      <vt:lpstr>A. 7 Rules -The Art of Telling Your Brand Story</vt:lpstr>
      <vt:lpstr>A. 7 Rules -The Art of Telling Your Brand Story</vt:lpstr>
      <vt:lpstr>A. 7 Rules -The Art of Telling Your Brand Story</vt:lpstr>
      <vt:lpstr>A. 7 Rules -The Art of Telling Your Brand Story</vt:lpstr>
      <vt:lpstr>A. 7 Rules -The Art of Telling Your Brand Story</vt:lpstr>
      <vt:lpstr>A. 7 Rules -The Art of Telling Your Brand Story</vt:lpstr>
      <vt:lpstr>7 Types of Stories Which One Is Your Brand Telling?</vt:lpstr>
      <vt:lpstr>OVERCOMING THE MONSTER  Apple Super Bowl Commercial Introducing Macintosh Computer 1984</vt:lpstr>
      <vt:lpstr>RAGS TO RICHES Whiskey &amp; Weapons - Johnnie Walker - The Man Who Walked Around The World 2013</vt:lpstr>
      <vt:lpstr>THE QUEST Gives new shoes to children in need. One for One. </vt:lpstr>
      <vt:lpstr>VOYAGE AND RETURN Corona - Find Your Beach (Sand Snow)</vt:lpstr>
      <vt:lpstr>COMEDY Old Spice | The Man Your Man Could Smell Like</vt:lpstr>
      <vt:lpstr>TRAGEDY This ad is part of the Iraqi government's anti-terror campaign</vt:lpstr>
      <vt:lpstr>REBIRTH  Clint Eastwood Its Half Time America 2012</vt:lpstr>
      <vt:lpstr>Conclusion</vt:lpstr>
      <vt:lpstr> THANKS </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NARRATIVE TO BUILD YOUR BRAND</dc:title>
  <dc:creator>DELL</dc:creator>
  <cp:lastModifiedBy>DELL</cp:lastModifiedBy>
  <cp:revision>77</cp:revision>
  <dcterms:created xsi:type="dcterms:W3CDTF">2018-01-10T21:42:14Z</dcterms:created>
  <dcterms:modified xsi:type="dcterms:W3CDTF">2018-01-11T14:17:02Z</dcterms:modified>
</cp:coreProperties>
</file>